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5" r:id="rId18"/>
    <p:sldId id="286" r:id="rId19"/>
    <p:sldId id="272" r:id="rId20"/>
    <p:sldId id="273" r:id="rId21"/>
    <p:sldId id="274" r:id="rId22"/>
    <p:sldId id="287" r:id="rId23"/>
    <p:sldId id="288" r:id="rId24"/>
    <p:sldId id="276" r:id="rId25"/>
    <p:sldId id="275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9" r:id="rId35"/>
    <p:sldId id="306" r:id="rId36"/>
    <p:sldId id="290" r:id="rId37"/>
    <p:sldId id="293" r:id="rId38"/>
    <p:sldId id="292" r:id="rId39"/>
    <p:sldId id="291" r:id="rId40"/>
    <p:sldId id="345" r:id="rId41"/>
    <p:sldId id="346" r:id="rId42"/>
    <p:sldId id="350" r:id="rId43"/>
    <p:sldId id="351" r:id="rId44"/>
    <p:sldId id="352" r:id="rId45"/>
    <p:sldId id="294" r:id="rId46"/>
    <p:sldId id="295" r:id="rId47"/>
    <p:sldId id="297" r:id="rId48"/>
    <p:sldId id="296" r:id="rId49"/>
    <p:sldId id="298" r:id="rId50"/>
    <p:sldId id="299" r:id="rId51"/>
    <p:sldId id="305" r:id="rId52"/>
    <p:sldId id="300" r:id="rId53"/>
    <p:sldId id="301" r:id="rId54"/>
    <p:sldId id="302" r:id="rId55"/>
    <p:sldId id="303" r:id="rId56"/>
    <p:sldId id="308" r:id="rId57"/>
    <p:sldId id="307" r:id="rId58"/>
    <p:sldId id="304" r:id="rId59"/>
    <p:sldId id="309" r:id="rId60"/>
    <p:sldId id="310" r:id="rId61"/>
    <p:sldId id="311" r:id="rId62"/>
    <p:sldId id="312" r:id="rId63"/>
    <p:sldId id="313" r:id="rId64"/>
    <p:sldId id="321" r:id="rId65"/>
    <p:sldId id="314" r:id="rId66"/>
    <p:sldId id="323" r:id="rId67"/>
    <p:sldId id="324" r:id="rId68"/>
    <p:sldId id="322" r:id="rId69"/>
    <p:sldId id="325" r:id="rId70"/>
    <p:sldId id="315" r:id="rId71"/>
    <p:sldId id="316" r:id="rId72"/>
    <p:sldId id="317" r:id="rId73"/>
    <p:sldId id="326" r:id="rId74"/>
    <p:sldId id="327" r:id="rId75"/>
    <p:sldId id="328" r:id="rId76"/>
    <p:sldId id="329" r:id="rId77"/>
    <p:sldId id="330" r:id="rId78"/>
    <p:sldId id="318" r:id="rId79"/>
    <p:sldId id="319" r:id="rId80"/>
    <p:sldId id="320" r:id="rId81"/>
    <p:sldId id="331" r:id="rId82"/>
    <p:sldId id="332" r:id="rId83"/>
    <p:sldId id="333" r:id="rId84"/>
    <p:sldId id="334" r:id="rId85"/>
    <p:sldId id="335" r:id="rId86"/>
    <p:sldId id="342" r:id="rId87"/>
    <p:sldId id="336" r:id="rId88"/>
    <p:sldId id="337" r:id="rId89"/>
    <p:sldId id="338" r:id="rId90"/>
    <p:sldId id="339" r:id="rId91"/>
    <p:sldId id="340" r:id="rId92"/>
    <p:sldId id="341" r:id="rId93"/>
    <p:sldId id="343" r:id="rId9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62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28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431BE-8D5B-426D-95B1-1968A09BFDA5}" type="datetimeFigureOut">
              <a:rPr lang="ko-KR" altLang="en-US" smtClean="0"/>
              <a:t>2020-09-29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EEB08-38A3-4A04-808A-B881AAC3FA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55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16776"/>
            <a:ext cx="11939451" cy="285149"/>
          </a:xfrm>
        </p:spPr>
        <p:txBody>
          <a:bodyPr>
            <a:noAutofit/>
          </a:bodyPr>
          <a:lstStyle>
            <a:lvl1pPr>
              <a:defRPr sz="1800" b="1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199" y="460904"/>
            <a:ext cx="12002590" cy="6305656"/>
          </a:xfrm>
        </p:spPr>
        <p:txBody>
          <a:bodyPr/>
          <a:lstStyle>
            <a:lvl1pPr>
              <a:defRPr sz="1600" b="1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000" b="1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76200" y="333790"/>
            <a:ext cx="11939451" cy="95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7" descr="대학마크로고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245" y="32479"/>
            <a:ext cx="935037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784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C446-2A18-4B05-A903-3F1577538E78}" type="datetimeFigureOut">
              <a:rPr lang="ko-KR" altLang="en-US" smtClean="0"/>
              <a:t>2020-09-29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26FDE-69EA-4820-94B4-0982F5F9B9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695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5C446-2A18-4B05-A903-3F1577538E78}" type="datetimeFigureOut">
              <a:rPr lang="ko-KR" altLang="en-US" smtClean="0"/>
              <a:t>2020-09-29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26FDE-69EA-4820-94B4-0982F5F9B9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367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olab.research.google.com/notebooks/intro.ipynb#recent=tru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skim3068.tistory.com/3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6.png"/><Relationship Id="rId7" Type="http://schemas.openxmlformats.org/officeDocument/2006/relationships/image" Target="../media/image16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hyperlink" Target="https://docs.opencv.org/3.4/d5/d26/tutorial_py_knn_understanding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olab.research.google.com/notebooks/intro.ipynb#recent=tru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reference/generated/numpy.reshape.html" TargetMode="External"/><Relationship Id="rId2" Type="http://schemas.openxmlformats.org/officeDocument/2006/relationships/hyperlink" Target="https://docs.opencv.org/3.4/d8/d4b/tutorial_py_knn_opencv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패키지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File -&gt; Setting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8" y="439270"/>
            <a:ext cx="11047463" cy="63470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572875" y="1762125"/>
            <a:ext cx="333375" cy="2857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030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4" y="460904"/>
            <a:ext cx="6673245" cy="5235046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10919" y="301925"/>
            <a:ext cx="7196758" cy="38033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62075" y="2705100"/>
            <a:ext cx="1009650" cy="419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295775" y="4400550"/>
            <a:ext cx="1238250" cy="1295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72175" y="3448050"/>
            <a:ext cx="5876925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50771" y="256517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1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52061" y="56959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2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92921" y="40121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3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56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76249"/>
            <a:ext cx="7291644" cy="5705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328" y="387651"/>
            <a:ext cx="3714493" cy="52911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61975" y="1219200"/>
            <a:ext cx="590550" cy="361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6325" y="3762375"/>
            <a:ext cx="4857750" cy="2286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61975" y="3676650"/>
            <a:ext cx="466725" cy="4381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95337" y="155544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1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28825" y="344436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2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6004" y="417811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3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1975" y="6267450"/>
            <a:ext cx="102676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CoLab</a:t>
            </a:r>
            <a:r>
              <a:rPr lang="ko-KR" altLang="en-US" dirty="0"/>
              <a:t>은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r>
              <a:rPr lang="ko-KR" altLang="en-US" dirty="0"/>
              <a:t>을 기반으로 동작하므로 </a:t>
            </a:r>
            <a:r>
              <a:rPr lang="en-US" altLang="ko-KR" dirty="0" err="1"/>
              <a:t>Matplotlib</a:t>
            </a:r>
            <a:r>
              <a:rPr lang="ko-KR" altLang="en-US" dirty="0"/>
              <a:t>를 이용하여 이미지를 </a:t>
            </a:r>
            <a:r>
              <a:rPr lang="ko-KR" altLang="en-US" dirty="0" smtClean="0"/>
              <a:t>출력해야 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각 픽셀의 형태는 </a:t>
            </a:r>
            <a:r>
              <a:rPr lang="en-US" altLang="ko-KR" dirty="0" err="1" smtClean="0"/>
              <a:t>OpenCV</a:t>
            </a:r>
            <a:r>
              <a:rPr lang="ko-KR" altLang="en-US" dirty="0"/>
              <a:t>는 </a:t>
            </a:r>
            <a:r>
              <a:rPr lang="en-US" altLang="ko-KR" dirty="0"/>
              <a:t>BGR</a:t>
            </a:r>
            <a:r>
              <a:rPr lang="ko-KR" altLang="en-US" dirty="0"/>
              <a:t>을 </a:t>
            </a:r>
            <a:r>
              <a:rPr lang="ko-KR" altLang="en-US" dirty="0" smtClean="0"/>
              <a:t>기준</a:t>
            </a:r>
            <a:r>
              <a:rPr lang="en-US" altLang="ko-KR" dirty="0" smtClean="0"/>
              <a:t>, </a:t>
            </a:r>
            <a:r>
              <a:rPr lang="en-US" altLang="ko-KR" dirty="0" err="1"/>
              <a:t>Matplotlib</a:t>
            </a:r>
            <a:r>
              <a:rPr lang="ko-KR" altLang="en-US" dirty="0"/>
              <a:t>는 </a:t>
            </a:r>
            <a:r>
              <a:rPr lang="en-US" altLang="ko-KR" dirty="0"/>
              <a:t>RGB</a:t>
            </a:r>
            <a:r>
              <a:rPr lang="ko-KR" altLang="en-US" dirty="0"/>
              <a:t>를 </a:t>
            </a:r>
            <a:r>
              <a:rPr lang="ko-KR" altLang="en-US" dirty="0" smtClean="0"/>
              <a:t>기준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3911360" y="4892892"/>
            <a:ext cx="1736965" cy="1248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048125" y="5783565"/>
            <a:ext cx="17145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36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크기 및 픽셀 확인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44" y="541337"/>
            <a:ext cx="5048250" cy="4676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462" y="1341437"/>
            <a:ext cx="4939146" cy="20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7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픽셀 값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변경하기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4090987"/>
            <a:ext cx="2724150" cy="2390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725" y="4110036"/>
            <a:ext cx="2686050" cy="2352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37" y="4167187"/>
            <a:ext cx="2714625" cy="2314575"/>
          </a:xfrm>
          <a:prstGeom prst="rect">
            <a:avLst/>
          </a:prstGeom>
        </p:spPr>
      </p:pic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353719" y="534343"/>
            <a:ext cx="2724150" cy="2371725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1" idx="2"/>
            <a:endCxn id="9" idx="0"/>
          </p:cNvCxnSpPr>
          <p:nvPr/>
        </p:nvCxnSpPr>
        <p:spPr>
          <a:xfrm flipH="1">
            <a:off x="2419350" y="2906068"/>
            <a:ext cx="3296444" cy="126111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2"/>
          </p:cNvCxnSpPr>
          <p:nvPr/>
        </p:nvCxnSpPr>
        <p:spPr>
          <a:xfrm>
            <a:off x="5715794" y="2906068"/>
            <a:ext cx="0" cy="118491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1" idx="2"/>
            <a:endCxn id="8" idx="0"/>
          </p:cNvCxnSpPr>
          <p:nvPr/>
        </p:nvCxnSpPr>
        <p:spPr>
          <a:xfrm>
            <a:off x="5715794" y="2906068"/>
            <a:ext cx="2951956" cy="120396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76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픽셀 값</a:t>
            </a:r>
            <a:r>
              <a:rPr lang="en-US" altLang="ko-KR" dirty="0"/>
              <a:t> </a:t>
            </a:r>
            <a:r>
              <a:rPr lang="ko-KR" altLang="en-US" dirty="0"/>
              <a:t>변경하기 </a:t>
            </a:r>
            <a:r>
              <a:rPr lang="en-US" altLang="ko-KR" dirty="0"/>
              <a:t>– </a:t>
            </a:r>
            <a:r>
              <a:rPr lang="ko-KR" altLang="en-US" dirty="0"/>
              <a:t>개별 픽셀 값 직접 바꾸기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418" y="4800600"/>
            <a:ext cx="59922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image1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0 – 99 </a:t>
            </a:r>
            <a:r>
              <a:rPr lang="ko-KR" altLang="en-US" dirty="0" smtClean="0"/>
              <a:t>까지의 픽셀들의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값만 </a:t>
            </a:r>
            <a:r>
              <a:rPr lang="en-US" altLang="ko-KR" dirty="0" smtClean="0"/>
              <a:t>red</a:t>
            </a:r>
            <a:r>
              <a:rPr lang="ko-KR" altLang="en-US" dirty="0" smtClean="0"/>
              <a:t>로 바꿨는데</a:t>
            </a:r>
            <a:r>
              <a:rPr lang="en-US" altLang="ko-KR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opencv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BGR</a:t>
            </a:r>
            <a:r>
              <a:rPr lang="ko-KR" altLang="en-US" dirty="0" smtClean="0"/>
              <a:t>순서임</a:t>
            </a:r>
            <a:r>
              <a:rPr lang="en-US" altLang="ko-KR" dirty="0" smtClean="0"/>
              <a:t>. [0,0,255] – RED</a:t>
            </a:r>
            <a:r>
              <a:rPr lang="ko-KR" altLang="en-US" dirty="0" smtClean="0"/>
              <a:t>만 </a:t>
            </a:r>
            <a:r>
              <a:rPr lang="en-US" altLang="ko-KR" dirty="0" smtClean="0"/>
              <a:t>255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org</a:t>
            </a:r>
            <a:r>
              <a:rPr lang="ko-KR" altLang="en-US" dirty="0" smtClean="0"/>
              <a:t>의 동일 부분도 값이 변화 되었다 </a:t>
            </a:r>
            <a:r>
              <a:rPr lang="en-US" altLang="ko-KR" dirty="0" smtClean="0"/>
              <a:t>???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객체 복사해야 됨</a:t>
            </a:r>
            <a:r>
              <a:rPr lang="en-US" altLang="ko-KR" dirty="0" smtClean="0"/>
              <a:t>. copy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126" y="159350"/>
            <a:ext cx="3465609" cy="32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126" y="3541924"/>
            <a:ext cx="3451440" cy="32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71487"/>
            <a:ext cx="6400800" cy="4029701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1000125" y="3228975"/>
            <a:ext cx="282892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419225" y="3528388"/>
            <a:ext cx="1628775" cy="3768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90650" y="3924300"/>
            <a:ext cx="1838325" cy="2422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196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6005" y="339962"/>
            <a:ext cx="3445615" cy="32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511" y="3618000"/>
            <a:ext cx="3484884" cy="32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395" y="3618000"/>
            <a:ext cx="3478605" cy="32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461962"/>
            <a:ext cx="5210175" cy="5267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70712"/>
            <a:ext cx="48482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35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ROI </a:t>
            </a:r>
            <a:r>
              <a:rPr lang="ko-KR" altLang="en-US" dirty="0" smtClean="0"/>
              <a:t>추출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PyCham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162" y="3284222"/>
            <a:ext cx="4205288" cy="35737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628649"/>
            <a:ext cx="4519781" cy="4467225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1076325" y="3028950"/>
            <a:ext cx="35052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61950" y="3667125"/>
            <a:ext cx="39624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7096125" y="16776"/>
            <a:ext cx="4026532" cy="3384000"/>
            <a:chOff x="7096125" y="16776"/>
            <a:chExt cx="4026532" cy="3384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6125" y="16776"/>
              <a:ext cx="4026532" cy="3384000"/>
            </a:xfrm>
            <a:prstGeom prst="rect">
              <a:avLst/>
            </a:prstGeom>
          </p:spPr>
        </p:pic>
        <p:cxnSp>
          <p:nvCxnSpPr>
            <p:cNvPr id="15" name="직선 연결선 14"/>
            <p:cNvCxnSpPr>
              <a:endCxn id="7" idx="3"/>
            </p:cNvCxnSpPr>
            <p:nvPr/>
          </p:nvCxnSpPr>
          <p:spPr>
            <a:xfrm>
              <a:off x="7458075" y="1708776"/>
              <a:ext cx="3664582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7439025" y="2952750"/>
              <a:ext cx="3683632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V="1">
              <a:off x="7896225" y="16776"/>
              <a:ext cx="0" cy="3174099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endCxn id="7" idx="0"/>
            </p:cNvCxnSpPr>
            <p:nvPr/>
          </p:nvCxnSpPr>
          <p:spPr>
            <a:xfrm flipH="1" flipV="1">
              <a:off x="9109391" y="16776"/>
              <a:ext cx="8415" cy="3183624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6123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CoLab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115157" y="466672"/>
            <a:ext cx="12002590" cy="6305656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https://colab.research.google.com/notebooks/intro.ipynb#recent=true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" y="918210"/>
            <a:ext cx="8067675" cy="5572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825" y="918210"/>
            <a:ext cx="8564922" cy="470154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829425" y="5981700"/>
            <a:ext cx="742950" cy="3714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914900" y="3619500"/>
            <a:ext cx="3048000" cy="5429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248150" y="3524250"/>
            <a:ext cx="666750" cy="5429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499071" y="598384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1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04891" y="3697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2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25873" y="31813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3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196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4" y="460904"/>
            <a:ext cx="6673245" cy="5235046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10919" y="301925"/>
            <a:ext cx="7196758" cy="38033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62075" y="2705100"/>
            <a:ext cx="1009650" cy="4191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295775" y="4400550"/>
            <a:ext cx="1238250" cy="1295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72175" y="3448050"/>
            <a:ext cx="5876925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50771" y="256517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1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52061" y="56959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2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92921" y="40121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3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17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ROI </a:t>
            </a:r>
            <a:r>
              <a:rPr lang="ko-KR" altLang="en-US" dirty="0" smtClean="0"/>
              <a:t>추출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CoLab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380999"/>
            <a:ext cx="6191250" cy="26695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050525"/>
            <a:ext cx="5715000" cy="387849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 flipV="1">
            <a:off x="1247775" y="3686175"/>
            <a:ext cx="2352675" cy="1905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3886200" y="4410075"/>
            <a:ext cx="1590675" cy="2857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3810000" y="6591301"/>
            <a:ext cx="1638300" cy="1904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05150" y="3467100"/>
            <a:ext cx="495300" cy="2381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81025" y="4200525"/>
            <a:ext cx="457200" cy="4286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00075" y="6343650"/>
            <a:ext cx="428625" cy="514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109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74" y="718576"/>
            <a:ext cx="10963275" cy="51339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8918" y="5226424"/>
            <a:ext cx="1371600" cy="3944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285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픽셀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 변경 </a:t>
            </a:r>
            <a:endParaRPr lang="ko-KR" altLang="en-US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9276" y="584200"/>
            <a:ext cx="5286375" cy="4953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96900"/>
            <a:ext cx="6389824" cy="350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41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크기 조절 </a:t>
            </a:r>
            <a:endParaRPr lang="ko-KR" altLang="en-US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38" y="552450"/>
            <a:ext cx="10513462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03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interpolation(</a:t>
            </a:r>
            <a:r>
              <a:rPr lang="ko-KR" altLang="en-US" dirty="0" smtClean="0"/>
              <a:t>보간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476250"/>
            <a:ext cx="1194429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/>
              <a:t>1. </a:t>
            </a:r>
            <a:r>
              <a:rPr lang="ko-KR" altLang="en-US" sz="1400" b="1" dirty="0" smtClean="0"/>
              <a:t>새로운 </a:t>
            </a:r>
            <a:r>
              <a:rPr lang="ko-KR" altLang="en-US" sz="1400" b="1" dirty="0"/>
              <a:t>점을 만들기 위해 수많은 점들을 평균화시키는 것</a:t>
            </a:r>
            <a:r>
              <a:rPr lang="en-US" altLang="ko-KR" sz="1400" b="1" dirty="0" smtClean="0"/>
              <a:t>.  </a:t>
            </a:r>
            <a:r>
              <a:rPr lang="ko-KR" altLang="en-US" sz="1400" b="1" dirty="0" smtClean="0"/>
              <a:t>이 </a:t>
            </a:r>
            <a:r>
              <a:rPr lang="ko-KR" altLang="en-US" sz="1400" b="1" dirty="0"/>
              <a:t>방법은 </a:t>
            </a:r>
            <a:r>
              <a:rPr lang="ko-KR" altLang="en-US" sz="1400" b="1" dirty="0" err="1"/>
              <a:t>샘플점들을</a:t>
            </a:r>
            <a:r>
              <a:rPr lang="ko-KR" altLang="en-US" sz="1400" b="1" dirty="0"/>
              <a:t> 직선으로 연결하지 않고 곡선으로 연결함으로써 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본래 </a:t>
            </a:r>
            <a:r>
              <a:rPr lang="ko-KR" altLang="en-US" sz="1400" b="1" dirty="0" err="1"/>
              <a:t>신호파형에</a:t>
            </a:r>
            <a:r>
              <a:rPr lang="ko-KR" altLang="en-US" sz="1400" b="1" dirty="0"/>
              <a:t> 대한 변형을 최소화시켜 준다</a:t>
            </a:r>
            <a:r>
              <a:rPr lang="en-US" altLang="ko-KR" sz="1400" b="1" dirty="0"/>
              <a:t>. 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2. </a:t>
            </a:r>
            <a:r>
              <a:rPr lang="ko-KR" altLang="en-US" sz="1400" b="1" dirty="0" err="1" smtClean="0"/>
              <a:t>영상신호의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/>
              <a:t>표준방식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변환시</a:t>
            </a:r>
            <a:r>
              <a:rPr lang="ko-KR" altLang="en-US" sz="1400" b="1" dirty="0"/>
              <a:t> 기존의 정보로부터 새로운 정보를 만들어야 </a:t>
            </a:r>
            <a:r>
              <a:rPr lang="ko-KR" altLang="en-US" sz="1400" b="1" dirty="0" smtClean="0"/>
              <a:t>하는데 가령 </a:t>
            </a:r>
            <a:r>
              <a:rPr lang="en-US" altLang="ko-KR" sz="1400" b="1" dirty="0"/>
              <a:t>525</a:t>
            </a:r>
            <a:r>
              <a:rPr lang="ko-KR" altLang="en-US" sz="1400" b="1" dirty="0"/>
              <a:t>라인에서 </a:t>
            </a:r>
            <a:r>
              <a:rPr lang="en-US" altLang="ko-KR" sz="1400" b="1" dirty="0"/>
              <a:t>625</a:t>
            </a:r>
            <a:r>
              <a:rPr lang="ko-KR" altLang="en-US" sz="1400" b="1" dirty="0"/>
              <a:t>라인을 만들 때 처리되는 방식을 말한다</a:t>
            </a:r>
            <a:r>
              <a:rPr lang="en-US" altLang="ko-KR" sz="1400" b="1" dirty="0"/>
              <a:t>.</a:t>
            </a:r>
            <a:endParaRPr lang="ko-KR" altLang="en-US" sz="1400" b="1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출처</a:t>
            </a:r>
            <a:r>
              <a:rPr lang="en-US" altLang="ko-KR" sz="1400" b="1" dirty="0"/>
              <a:t>: </a:t>
            </a:r>
            <a:r>
              <a:rPr lang="ko-KR" altLang="en-US" sz="1400" b="1" dirty="0" smtClean="0"/>
              <a:t>네이버 지식백과 </a:t>
            </a:r>
            <a:r>
              <a:rPr lang="en-US" altLang="ko-KR" sz="1400" dirty="0" smtClean="0">
                <a:hlinkClick r:id="rId2"/>
              </a:rPr>
              <a:t>https</a:t>
            </a:r>
            <a:r>
              <a:rPr lang="en-US" altLang="ko-KR" sz="1400" dirty="0">
                <a:hlinkClick r:id="rId2"/>
              </a:rPr>
              <a:t>://iskim3068.tistory.com/35</a:t>
            </a:r>
            <a:r>
              <a:rPr lang="ko-KR" altLang="en-US" sz="1400" dirty="0"/>
              <a:t> 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ikfluencer</a:t>
            </a:r>
            <a:r>
              <a:rPr lang="en-US" altLang="ko-KR" sz="1400" dirty="0"/>
              <a:t>]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endParaRPr lang="ko-KR" altLang="en-US" sz="1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762250"/>
            <a:ext cx="4886325" cy="3333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7650" y="239291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선형보간법</a:t>
            </a:r>
            <a:endParaRPr lang="ko-KR" altLang="en-US" sz="14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087" y="2762250"/>
            <a:ext cx="5153025" cy="4076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55500" y="2365608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라그랑제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보간법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606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cv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보간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876299"/>
            <a:ext cx="8029575" cy="550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8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944" y="560387"/>
            <a:ext cx="86106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98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5" y="779461"/>
            <a:ext cx="9961986" cy="4792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0025" y="2806460"/>
            <a:ext cx="2975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2060"/>
                </a:solidFill>
              </a:rPr>
              <a:t>가로 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2</a:t>
            </a:r>
            <a:r>
              <a:rPr lang="ko-KR" altLang="en-US" sz="1600" b="1" dirty="0" smtClean="0">
                <a:solidFill>
                  <a:srgbClr val="002060"/>
                </a:solidFill>
              </a:rPr>
              <a:t>배 확대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,</a:t>
            </a:r>
            <a:r>
              <a:rPr lang="ko-KR" altLang="en-US" sz="1600" b="1" dirty="0" smtClean="0">
                <a:solidFill>
                  <a:srgbClr val="002060"/>
                </a:solidFill>
              </a:rPr>
              <a:t> 세로 두배 확대</a:t>
            </a:r>
            <a:endParaRPr lang="ko-KR" altLang="en-US" sz="1600" b="1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67250" y="4625735"/>
            <a:ext cx="3235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2060"/>
                </a:solidFill>
              </a:rPr>
              <a:t>가로 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0.5</a:t>
            </a:r>
            <a:r>
              <a:rPr lang="ko-KR" altLang="en-US" sz="1600" b="1" dirty="0" smtClean="0">
                <a:solidFill>
                  <a:srgbClr val="002060"/>
                </a:solidFill>
              </a:rPr>
              <a:t>배 확대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,</a:t>
            </a:r>
            <a:r>
              <a:rPr lang="ko-KR" altLang="en-US" sz="1600" b="1" dirty="0" smtClean="0">
                <a:solidFill>
                  <a:srgbClr val="002060"/>
                </a:solidFill>
              </a:rPr>
              <a:t> 세로 </a:t>
            </a:r>
            <a:r>
              <a:rPr lang="en-US" altLang="ko-KR" sz="1600" b="1" dirty="0" smtClean="0">
                <a:solidFill>
                  <a:srgbClr val="002060"/>
                </a:solidFill>
              </a:rPr>
              <a:t>0.5</a:t>
            </a:r>
            <a:r>
              <a:rPr lang="ko-KR" altLang="en-US" sz="1600" b="1" dirty="0" smtClean="0">
                <a:solidFill>
                  <a:srgbClr val="002060"/>
                </a:solidFill>
              </a:rPr>
              <a:t>배 확대</a:t>
            </a:r>
            <a:endParaRPr lang="ko-KR" altLang="en-US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459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확대 </a:t>
            </a:r>
            <a:r>
              <a:rPr lang="en-US" altLang="ko-KR" dirty="0" err="1" smtClean="0"/>
              <a:t>CoLab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95300"/>
            <a:ext cx="8424638" cy="58959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175" y="16777"/>
            <a:ext cx="2872762" cy="68412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115675" y="2457450"/>
            <a:ext cx="238125" cy="152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087100" y="4543425"/>
            <a:ext cx="209550" cy="1619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277600" y="6581775"/>
            <a:ext cx="234337" cy="2762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76980" y="1675596"/>
            <a:ext cx="4023858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rgbClr val="002060"/>
                </a:solidFill>
              </a:rPr>
              <a:t>colab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에서는 확대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/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축소된 크기로 보여주지 않고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02060"/>
                </a:solidFill>
              </a:rPr>
              <a:t>가로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/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세로의 스케일을 변화시켜 확대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/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축소를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02060"/>
                </a:solidFill>
              </a:rPr>
              <a:t>알 수 있게 나타낸다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rgbClr val="002060"/>
                </a:solidFill>
              </a:rPr>
              <a:t>y_max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원영상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: 400, 2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배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확대영상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: 800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91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위치 변경 </a:t>
            </a:r>
            <a:r>
              <a:rPr lang="en-US" altLang="ko-KR" dirty="0" smtClean="0"/>
              <a:t>– Affine Transform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변환행렬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89607"/>
            <a:ext cx="8572500" cy="3095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91100" y="1560201"/>
            <a:ext cx="4315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a</a:t>
            </a:r>
          </a:p>
          <a:p>
            <a:r>
              <a:rPr lang="en-US" altLang="ko-KR" sz="3200" dirty="0"/>
              <a:t>b</a:t>
            </a:r>
            <a:endParaRPr lang="ko-KR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4476750" y="191414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215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026" y="1150937"/>
            <a:ext cx="7858125" cy="3267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9252" y="530233"/>
            <a:ext cx="624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픽셀 </a:t>
            </a:r>
            <a:r>
              <a:rPr lang="en-US" altLang="ko-KR" sz="2400" dirty="0" smtClean="0"/>
              <a:t>a, b</a:t>
            </a:r>
            <a:r>
              <a:rPr lang="ko-KR" altLang="en-US" sz="2400" dirty="0" smtClean="0"/>
              <a:t>를 </a:t>
            </a:r>
            <a:r>
              <a:rPr lang="en-US" altLang="ko-KR" sz="2400" dirty="0" err="1" smtClean="0"/>
              <a:t>tx</a:t>
            </a:r>
            <a:r>
              <a:rPr lang="en-US" altLang="ko-KR" sz="2400" dirty="0" smtClean="0"/>
              <a:t>, ty</a:t>
            </a:r>
            <a:r>
              <a:rPr lang="ko-KR" altLang="en-US" sz="2400" dirty="0" smtClean="0"/>
              <a:t>만큼 이동시키고자 할 경우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095625" y="1991626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x</a:t>
            </a:r>
            <a:endParaRPr lang="ko-KR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590925" y="1745404"/>
            <a:ext cx="4315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a</a:t>
            </a:r>
          </a:p>
          <a:p>
            <a:r>
              <a:rPr lang="en-US" altLang="ko-KR" sz="3200" dirty="0"/>
              <a:t>b</a:t>
            </a:r>
            <a:endParaRPr lang="ko-KR" altLang="en-US" sz="3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3" y="4654935"/>
            <a:ext cx="8629650" cy="167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68527" y="1840910"/>
            <a:ext cx="43162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002060"/>
                </a:solidFill>
              </a:rPr>
              <a:t>x </a:t>
            </a:r>
            <a:r>
              <a:rPr lang="ko-KR" altLang="en-US" sz="2800" b="1" dirty="0" smtClean="0">
                <a:solidFill>
                  <a:srgbClr val="002060"/>
                </a:solidFill>
              </a:rPr>
              <a:t>방향으로 이동 거리 </a:t>
            </a:r>
            <a:r>
              <a:rPr lang="en-US" altLang="ko-KR" sz="2800" b="1" dirty="0" err="1" smtClean="0">
                <a:solidFill>
                  <a:srgbClr val="002060"/>
                </a:solidFill>
              </a:rPr>
              <a:t>tx</a:t>
            </a:r>
            <a:r>
              <a:rPr lang="en-US" altLang="ko-KR" sz="2800" b="1" dirty="0" smtClean="0">
                <a:solidFill>
                  <a:srgbClr val="002060"/>
                </a:solidFill>
              </a:rPr>
              <a:t>, </a:t>
            </a:r>
          </a:p>
          <a:p>
            <a:r>
              <a:rPr lang="en-US" altLang="ko-KR" sz="2800" b="1" dirty="0" smtClean="0">
                <a:solidFill>
                  <a:srgbClr val="002060"/>
                </a:solidFill>
              </a:rPr>
              <a:t>y </a:t>
            </a:r>
            <a:r>
              <a:rPr lang="ko-KR" altLang="en-US" sz="2800" b="1" dirty="0" smtClean="0">
                <a:solidFill>
                  <a:srgbClr val="002060"/>
                </a:solidFill>
              </a:rPr>
              <a:t>방향으로 이동 거리 </a:t>
            </a:r>
            <a:r>
              <a:rPr lang="en-US" altLang="ko-KR" sz="2800" b="1" dirty="0" smtClean="0">
                <a:solidFill>
                  <a:srgbClr val="002060"/>
                </a:solidFill>
              </a:rPr>
              <a:t>ty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95625" y="5962003"/>
            <a:ext cx="356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2060"/>
                </a:solidFill>
              </a:rPr>
              <a:t>영상의 원래 크기</a:t>
            </a:r>
            <a:r>
              <a:rPr lang="en-US" altLang="ko-KR" dirty="0" smtClean="0">
                <a:solidFill>
                  <a:srgbClr val="002060"/>
                </a:solidFill>
              </a:rPr>
              <a:t>(width, height)</a:t>
            </a:r>
            <a:r>
              <a:rPr lang="ko-KR" altLang="en-US" dirty="0" smtClean="0">
                <a:solidFill>
                  <a:srgbClr val="002060"/>
                </a:solidFill>
              </a:rPr>
              <a:t> 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52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" y="522287"/>
            <a:ext cx="6430595" cy="37639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411" y="30269"/>
            <a:ext cx="3625714" cy="338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11" y="3427762"/>
            <a:ext cx="3600000" cy="3384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650" y="4503051"/>
            <a:ext cx="2687345" cy="6953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75" y="4631715"/>
            <a:ext cx="3124304" cy="5666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55841" y="2262077"/>
            <a:ext cx="373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x </a:t>
            </a:r>
            <a:r>
              <a:rPr lang="ko-KR" altLang="en-US" dirty="0" smtClean="0">
                <a:solidFill>
                  <a:srgbClr val="002060"/>
                </a:solidFill>
              </a:rPr>
              <a:t>방향으로 </a:t>
            </a:r>
            <a:r>
              <a:rPr lang="en-US" altLang="ko-KR" dirty="0" smtClean="0">
                <a:solidFill>
                  <a:srgbClr val="002060"/>
                </a:solidFill>
              </a:rPr>
              <a:t>50 : </a:t>
            </a:r>
            <a:r>
              <a:rPr lang="ko-KR" altLang="en-US" dirty="0" smtClean="0">
                <a:solidFill>
                  <a:srgbClr val="002060"/>
                </a:solidFill>
              </a:rPr>
              <a:t>우측으로 </a:t>
            </a:r>
            <a:r>
              <a:rPr lang="en-US" altLang="ko-KR" dirty="0" smtClean="0">
                <a:solidFill>
                  <a:srgbClr val="002060"/>
                </a:solidFill>
              </a:rPr>
              <a:t>50 </a:t>
            </a:r>
            <a:r>
              <a:rPr lang="ko-KR" altLang="en-US" dirty="0" smtClean="0">
                <a:solidFill>
                  <a:srgbClr val="002060"/>
                </a:solidFill>
              </a:rPr>
              <a:t>픽셀 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r>
              <a:rPr lang="en-US" altLang="ko-KR" dirty="0" smtClean="0">
                <a:solidFill>
                  <a:srgbClr val="002060"/>
                </a:solidFill>
              </a:rPr>
              <a:t>y </a:t>
            </a:r>
            <a:r>
              <a:rPr lang="ko-KR" altLang="en-US" dirty="0" smtClean="0">
                <a:solidFill>
                  <a:srgbClr val="002060"/>
                </a:solidFill>
              </a:rPr>
              <a:t>방향으로 </a:t>
            </a:r>
            <a:r>
              <a:rPr lang="en-US" altLang="ko-KR" dirty="0" smtClean="0">
                <a:solidFill>
                  <a:srgbClr val="002060"/>
                </a:solidFill>
              </a:rPr>
              <a:t>10 : </a:t>
            </a:r>
            <a:r>
              <a:rPr lang="ko-KR" altLang="en-US" dirty="0" smtClean="0">
                <a:solidFill>
                  <a:srgbClr val="002060"/>
                </a:solidFill>
              </a:rPr>
              <a:t>아래로 </a:t>
            </a:r>
            <a:r>
              <a:rPr lang="en-US" altLang="ko-KR" dirty="0" smtClean="0">
                <a:solidFill>
                  <a:srgbClr val="002060"/>
                </a:solidFill>
              </a:rPr>
              <a:t>10 </a:t>
            </a:r>
            <a:r>
              <a:rPr lang="ko-KR" altLang="en-US" dirty="0" smtClean="0">
                <a:solidFill>
                  <a:srgbClr val="002060"/>
                </a:solidFill>
              </a:rPr>
              <a:t>픽셀</a:t>
            </a:r>
            <a:endParaRPr lang="ko-KR" altLang="en-US" dirty="0">
              <a:solidFill>
                <a:srgbClr val="002060"/>
              </a:solidFill>
            </a:endParaRPr>
          </a:p>
        </p:txBody>
      </p:sp>
      <p:cxnSp>
        <p:nvCxnSpPr>
          <p:cNvPr id="12" name="직선 화살표 연결선 11"/>
          <p:cNvCxnSpPr>
            <a:stCxn id="10" idx="1"/>
          </p:cNvCxnSpPr>
          <p:nvPr/>
        </p:nvCxnSpPr>
        <p:spPr>
          <a:xfrm flipH="1">
            <a:off x="3743325" y="2585243"/>
            <a:ext cx="1012516" cy="56753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905375" y="2771775"/>
            <a:ext cx="200025" cy="35699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491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566737"/>
            <a:ext cx="11439525" cy="56864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47975" y="2247900"/>
            <a:ext cx="1323975" cy="6000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102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700087"/>
            <a:ext cx="6255753" cy="34718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928686"/>
            <a:ext cx="5519601" cy="421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54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회전</a:t>
            </a:r>
            <a:endParaRPr lang="ko-KR" altLang="en-US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081" y="636587"/>
            <a:ext cx="8391525" cy="4524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79610" y="357187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002060"/>
                </a:solidFill>
              </a:rPr>
              <a:t>변환행렬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0018" y="5305425"/>
            <a:ext cx="700364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2060"/>
                </a:solidFill>
              </a:rPr>
              <a:t>이러한 변환 행렬을 직접 만들기는 </a:t>
            </a:r>
            <a:r>
              <a:rPr lang="en-US" altLang="ko-KR" dirty="0" smtClean="0">
                <a:solidFill>
                  <a:srgbClr val="002060"/>
                </a:solidFill>
              </a:rPr>
              <a:t>???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</a:rPr>
              <a:t>cv2</a:t>
            </a:r>
            <a:r>
              <a:rPr lang="ko-KR" altLang="en-US" dirty="0" smtClean="0">
                <a:solidFill>
                  <a:srgbClr val="002060"/>
                </a:solidFill>
              </a:rPr>
              <a:t>의 함수를 이용한다</a:t>
            </a:r>
            <a:r>
              <a:rPr lang="en-US" altLang="ko-KR" dirty="0" smtClean="0">
                <a:solidFill>
                  <a:srgbClr val="00206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002060"/>
                </a:solidFill>
              </a:rPr>
              <a:t>확대</a:t>
            </a:r>
            <a:r>
              <a:rPr lang="en-US" altLang="ko-KR" dirty="0" smtClean="0">
                <a:solidFill>
                  <a:srgbClr val="002060"/>
                </a:solidFill>
              </a:rPr>
              <a:t>/</a:t>
            </a:r>
            <a:r>
              <a:rPr lang="ko-KR" altLang="en-US" dirty="0" err="1" smtClean="0">
                <a:solidFill>
                  <a:srgbClr val="002060"/>
                </a:solidFill>
              </a:rPr>
              <a:t>축소비율</a:t>
            </a:r>
            <a:r>
              <a:rPr lang="ko-KR" altLang="en-US" dirty="0" smtClean="0">
                <a:solidFill>
                  <a:srgbClr val="002060"/>
                </a:solidFill>
              </a:rPr>
              <a:t> </a:t>
            </a:r>
            <a:r>
              <a:rPr lang="en-US" altLang="ko-KR" dirty="0" smtClean="0">
                <a:solidFill>
                  <a:srgbClr val="002060"/>
                </a:solidFill>
              </a:rPr>
              <a:t>: scale, </a:t>
            </a:r>
            <a:r>
              <a:rPr lang="ko-KR" altLang="en-US" dirty="0" smtClean="0">
                <a:solidFill>
                  <a:srgbClr val="002060"/>
                </a:solidFill>
              </a:rPr>
              <a:t>회전 각도 </a:t>
            </a:r>
            <a:r>
              <a:rPr lang="en-US" altLang="ko-KR" dirty="0" smtClean="0">
                <a:solidFill>
                  <a:srgbClr val="002060"/>
                </a:solidFill>
              </a:rPr>
              <a:t>: theta, </a:t>
            </a:r>
            <a:r>
              <a:rPr lang="ko-KR" altLang="en-US" dirty="0" smtClean="0">
                <a:solidFill>
                  <a:srgbClr val="002060"/>
                </a:solidFill>
              </a:rPr>
              <a:t>회전 중심점 </a:t>
            </a:r>
            <a:r>
              <a:rPr lang="en-US" altLang="ko-KR" dirty="0" smtClean="0">
                <a:solidFill>
                  <a:srgbClr val="002060"/>
                </a:solidFill>
              </a:rPr>
              <a:t>: </a:t>
            </a:r>
            <a:r>
              <a:rPr lang="en-US" altLang="ko-KR" dirty="0" err="1" smtClean="0">
                <a:solidFill>
                  <a:srgbClr val="002060"/>
                </a:solidFill>
              </a:rPr>
              <a:t>center.x</a:t>
            </a:r>
            <a:r>
              <a:rPr lang="en-US" altLang="ko-KR" dirty="0" smtClean="0">
                <a:solidFill>
                  <a:srgbClr val="002060"/>
                </a:solidFill>
              </a:rPr>
              <a:t> y  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498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43" y="2255788"/>
            <a:ext cx="10096500" cy="2133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6643" y="714375"/>
            <a:ext cx="9531071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2060"/>
                </a:solidFill>
              </a:rPr>
              <a:t>변환 행렬을  만들어</a:t>
            </a:r>
            <a:r>
              <a:rPr lang="en-US" altLang="ko-KR" sz="2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2400" b="1" dirty="0" smtClean="0">
                <a:solidFill>
                  <a:srgbClr val="002060"/>
                </a:solidFill>
              </a:rPr>
              <a:t>주는 </a:t>
            </a:r>
            <a:r>
              <a:rPr lang="en-US" altLang="ko-KR" sz="2400" b="1" dirty="0" smtClean="0">
                <a:solidFill>
                  <a:srgbClr val="002060"/>
                </a:solidFill>
              </a:rPr>
              <a:t>cv2</a:t>
            </a:r>
            <a:r>
              <a:rPr lang="ko-KR" altLang="en-US" sz="2400" b="1" dirty="0" smtClean="0">
                <a:solidFill>
                  <a:srgbClr val="002060"/>
                </a:solidFill>
              </a:rPr>
              <a:t>의 함수</a:t>
            </a:r>
            <a:r>
              <a:rPr lang="en-US" altLang="ko-KR" sz="2400" b="1" dirty="0" smtClean="0">
                <a:solidFill>
                  <a:srgbClr val="00206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2060"/>
                </a:solidFill>
              </a:rPr>
              <a:t>확대</a:t>
            </a:r>
            <a:r>
              <a:rPr lang="en-US" altLang="ko-KR" sz="2400" b="1" dirty="0" smtClean="0">
                <a:solidFill>
                  <a:srgbClr val="002060"/>
                </a:solidFill>
              </a:rPr>
              <a:t>/</a:t>
            </a:r>
            <a:r>
              <a:rPr lang="ko-KR" altLang="en-US" sz="2400" b="1" dirty="0" err="1" smtClean="0">
                <a:solidFill>
                  <a:srgbClr val="002060"/>
                </a:solidFill>
              </a:rPr>
              <a:t>축소비율</a:t>
            </a:r>
            <a:r>
              <a:rPr lang="ko-KR" altLang="en-US" sz="24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2400" b="1" dirty="0" smtClean="0">
                <a:solidFill>
                  <a:srgbClr val="002060"/>
                </a:solidFill>
              </a:rPr>
              <a:t>: scale, </a:t>
            </a:r>
            <a:r>
              <a:rPr lang="ko-KR" altLang="en-US" sz="2400" b="1" dirty="0" smtClean="0">
                <a:solidFill>
                  <a:srgbClr val="002060"/>
                </a:solidFill>
              </a:rPr>
              <a:t>회전 각도 </a:t>
            </a:r>
            <a:r>
              <a:rPr lang="en-US" altLang="ko-KR" sz="2400" b="1" dirty="0" smtClean="0">
                <a:solidFill>
                  <a:srgbClr val="002060"/>
                </a:solidFill>
              </a:rPr>
              <a:t>: theta, </a:t>
            </a:r>
            <a:r>
              <a:rPr lang="ko-KR" altLang="en-US" sz="2400" b="1" dirty="0" smtClean="0">
                <a:solidFill>
                  <a:srgbClr val="002060"/>
                </a:solidFill>
              </a:rPr>
              <a:t>회전 중심점 </a:t>
            </a:r>
            <a:r>
              <a:rPr lang="en-US" altLang="ko-KR" sz="2400" b="1" dirty="0" smtClean="0">
                <a:solidFill>
                  <a:srgbClr val="002060"/>
                </a:solidFill>
              </a:rPr>
              <a:t>: </a:t>
            </a:r>
            <a:r>
              <a:rPr lang="en-US" altLang="ko-KR" sz="2400" b="1" dirty="0" err="1" smtClean="0">
                <a:solidFill>
                  <a:srgbClr val="002060"/>
                </a:solidFill>
              </a:rPr>
              <a:t>center.x</a:t>
            </a:r>
            <a:r>
              <a:rPr lang="en-US" altLang="ko-KR" sz="2400" b="1" dirty="0" smtClean="0">
                <a:solidFill>
                  <a:srgbClr val="002060"/>
                </a:solidFill>
              </a:rPr>
              <a:t> y  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45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609600"/>
            <a:ext cx="5915025" cy="304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175" y="3405187"/>
            <a:ext cx="3612208" cy="338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412" y="3405187"/>
            <a:ext cx="3632727" cy="33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40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Addition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4055762"/>
            <a:ext cx="2752725" cy="2343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38150"/>
            <a:ext cx="6560914" cy="3314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325" y="4055762"/>
            <a:ext cx="2724150" cy="23526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705475" y="2647950"/>
            <a:ext cx="257175" cy="3238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695325"/>
            <a:ext cx="95631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36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Subtraction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485775"/>
            <a:ext cx="881062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12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합치기</a:t>
            </a:r>
            <a:endParaRPr lang="ko-KR" altLang="en-US" dirty="0"/>
          </a:p>
        </p:txBody>
      </p:sp>
      <p:pic>
        <p:nvPicPr>
          <p:cNvPr id="6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493712"/>
            <a:ext cx="5324475" cy="2600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95725" y="2639493"/>
            <a:ext cx="1834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257 % 256 = 1 </a:t>
            </a:r>
          </a:p>
          <a:p>
            <a:r>
              <a:rPr lang="en-US" altLang="ko-KR" dirty="0" smtClean="0">
                <a:solidFill>
                  <a:srgbClr val="002060"/>
                </a:solidFill>
              </a:rPr>
              <a:t>256 % 256 = 0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15025" y="1190625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2060"/>
                </a:solidFill>
              </a:rPr>
              <a:t>많이</a:t>
            </a:r>
            <a:r>
              <a:rPr lang="en-US" altLang="ko-KR" dirty="0" smtClean="0">
                <a:solidFill>
                  <a:srgbClr val="002060"/>
                </a:solidFill>
              </a:rPr>
              <a:t> </a:t>
            </a:r>
            <a:r>
              <a:rPr lang="ko-KR" altLang="en-US" dirty="0" smtClean="0">
                <a:solidFill>
                  <a:srgbClr val="002060"/>
                </a:solidFill>
              </a:rPr>
              <a:t>사용됨</a:t>
            </a:r>
            <a:r>
              <a:rPr lang="en-US" altLang="ko-KR" dirty="0" smtClean="0">
                <a:solidFill>
                  <a:srgbClr val="002060"/>
                </a:solidFill>
              </a:rPr>
              <a:t>.</a:t>
            </a:r>
            <a:endParaRPr lang="ko-KR" altLang="en-US" dirty="0">
              <a:solidFill>
                <a:srgbClr val="00206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400675" y="1375291"/>
            <a:ext cx="40957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075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754"/>
            <a:ext cx="6708771" cy="63018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392" y="590549"/>
            <a:ext cx="4977259" cy="60102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449050" y="3276600"/>
            <a:ext cx="419100" cy="2495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115175" y="3067050"/>
            <a:ext cx="304800" cy="20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425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536575"/>
            <a:ext cx="8760551" cy="505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074" y="4090987"/>
            <a:ext cx="7007032" cy="1414463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1314450" y="1962150"/>
            <a:ext cx="7522301" cy="2857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1028700" y="1666875"/>
            <a:ext cx="4943475" cy="952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466850" y="2309019"/>
            <a:ext cx="41529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4932725" y="4724400"/>
            <a:ext cx="4982800" cy="5476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4932725" y="5230812"/>
            <a:ext cx="4982800" cy="5476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572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17" y="552450"/>
            <a:ext cx="10384854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19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756" y="498475"/>
            <a:ext cx="96869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12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IMG Diff </a:t>
            </a:r>
            <a:r>
              <a:rPr lang="ko-KR" altLang="en-US" dirty="0" smtClean="0"/>
              <a:t>차 영상 </a:t>
            </a:r>
            <a:endParaRPr lang="ko-KR" altLang="en-US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88" y="777982"/>
            <a:ext cx="5086350" cy="41433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997" y="777982"/>
            <a:ext cx="4219575" cy="3895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98" y="5308146"/>
            <a:ext cx="2142739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38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49" y="301925"/>
            <a:ext cx="4080375" cy="32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49" y="3618000"/>
            <a:ext cx="4032337" cy="32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869" y="301925"/>
            <a:ext cx="4032336" cy="32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5869" y="3618000"/>
            <a:ext cx="405252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37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enumerate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6184" y="788024"/>
            <a:ext cx="4867249" cy="30382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8" y="594891"/>
            <a:ext cx="4256105" cy="60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23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3" y="559201"/>
            <a:ext cx="2066092" cy="62261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455" y="559201"/>
            <a:ext cx="2235832" cy="62196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574" y="643908"/>
            <a:ext cx="2151095" cy="13713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574" y="2015231"/>
            <a:ext cx="2151095" cy="26988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574" y="4714120"/>
            <a:ext cx="2336320" cy="17488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894" y="643908"/>
            <a:ext cx="2571708" cy="130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91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212" y="2610035"/>
            <a:ext cx="5454813" cy="28128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32" y="2610035"/>
            <a:ext cx="3372023" cy="32106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2323" y="995154"/>
            <a:ext cx="71056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/>
              <a:t>enumerate</a:t>
            </a:r>
            <a:r>
              <a:rPr lang="ko-KR" altLang="en-US" sz="1400" b="1" dirty="0" smtClean="0"/>
              <a:t>함수는 </a:t>
            </a:r>
            <a:r>
              <a:rPr lang="ko-KR" altLang="en-US" sz="1400" b="1" dirty="0" err="1" smtClean="0"/>
              <a:t>반복문</a:t>
            </a:r>
            <a:r>
              <a:rPr lang="ko-KR" altLang="en-US" sz="1400" b="1" dirty="0" smtClean="0"/>
              <a:t> 사용시 몇 번째 반복인지 실행 횟수를 알고 싶을 때 사용됨</a:t>
            </a:r>
            <a:r>
              <a:rPr lang="en-US" altLang="ko-KR" sz="1400" b="1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인덱스 번호와 해당 원소 값을 </a:t>
            </a:r>
            <a:r>
              <a:rPr lang="en-US" altLang="ko-KR" sz="1400" b="1" dirty="0" smtClean="0"/>
              <a:t>tuple</a:t>
            </a:r>
            <a:r>
              <a:rPr lang="ko-KR" altLang="en-US" sz="1400" b="1" dirty="0" smtClean="0"/>
              <a:t>형태로 반환해 준다</a:t>
            </a:r>
            <a:r>
              <a:rPr lang="en-US" altLang="ko-KR" sz="1400" b="1" dirty="0" smtClean="0"/>
              <a:t>.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43537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Threshold</a:t>
            </a:r>
            <a:r>
              <a:rPr lang="ko-KR" altLang="en-US" dirty="0" smtClean="0"/>
              <a:t>를 이용한 이진화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6762"/>
            <a:ext cx="10544814" cy="57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61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561975"/>
            <a:ext cx="11649075" cy="552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24" y="1374474"/>
            <a:ext cx="7036219" cy="43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72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175" y="16776"/>
            <a:ext cx="5671222" cy="676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49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818" y="688975"/>
            <a:ext cx="10143331" cy="567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88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456" y="727074"/>
            <a:ext cx="8165231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73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3762728"/>
            <a:ext cx="6687671" cy="11765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76"/>
            <a:ext cx="8036970" cy="330016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002831" y="2919972"/>
            <a:ext cx="1398839" cy="3880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462" y="2526787"/>
            <a:ext cx="6458538" cy="433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56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Adaptive </a:t>
            </a:r>
            <a:r>
              <a:rPr lang="en-US" altLang="ko-KR" dirty="0" err="1" smtClean="0"/>
              <a:t>Thresholding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487"/>
            <a:ext cx="12144375" cy="619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260174"/>
            <a:ext cx="8479125" cy="3933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12" y="5193999"/>
            <a:ext cx="6048853" cy="15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44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4" y="600074"/>
            <a:ext cx="6486525" cy="564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58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76" y="2238375"/>
            <a:ext cx="11877675" cy="14187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74800"/>
            <a:ext cx="11673038" cy="1682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2" y="3993850"/>
            <a:ext cx="73437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307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547687"/>
            <a:ext cx="7038975" cy="2352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6" y="3027062"/>
            <a:ext cx="11864044" cy="1459214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627282"/>
              </p:ext>
            </p:extLst>
          </p:nvPr>
        </p:nvGraphicFramePr>
        <p:xfrm>
          <a:off x="2117726" y="4901141"/>
          <a:ext cx="2682873" cy="1699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291">
                  <a:extLst>
                    <a:ext uri="{9D8B030D-6E8A-4147-A177-3AD203B41FA5}">
                      <a16:colId xmlns:a16="http://schemas.microsoft.com/office/drawing/2014/main" val="3630177190"/>
                    </a:ext>
                  </a:extLst>
                </a:gridCol>
                <a:gridCol w="894291">
                  <a:extLst>
                    <a:ext uri="{9D8B030D-6E8A-4147-A177-3AD203B41FA5}">
                      <a16:colId xmlns:a16="http://schemas.microsoft.com/office/drawing/2014/main" val="2860059925"/>
                    </a:ext>
                  </a:extLst>
                </a:gridCol>
                <a:gridCol w="894291">
                  <a:extLst>
                    <a:ext uri="{9D8B030D-6E8A-4147-A177-3AD203B41FA5}">
                      <a16:colId xmlns:a16="http://schemas.microsoft.com/office/drawing/2014/main" val="1082319463"/>
                    </a:ext>
                  </a:extLst>
                </a:gridCol>
              </a:tblGrid>
              <a:tr h="566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079568"/>
                  </a:ext>
                </a:extLst>
              </a:tr>
              <a:tr h="566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993374"/>
                  </a:ext>
                </a:extLst>
              </a:tr>
              <a:tr h="566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575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0922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930" y="431800"/>
            <a:ext cx="8556878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820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06" y="655637"/>
            <a:ext cx="108870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08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163" y="83451"/>
            <a:ext cx="9917837" cy="67745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" y="669667"/>
            <a:ext cx="211307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File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-&gt; setting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아래의 패키지들을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인스톨한다</a:t>
            </a:r>
            <a:r>
              <a:rPr lang="en-US" altLang="ko-KR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-python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numpy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matplotlib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-pandas</a:t>
            </a:r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267325" y="2876550"/>
            <a:ext cx="1323975" cy="2762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9700" y="5934075"/>
            <a:ext cx="1323975" cy="4095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674" y="1685330"/>
            <a:ext cx="32670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58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Tracker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76" y="608012"/>
            <a:ext cx="11915775" cy="523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76" y="1328737"/>
            <a:ext cx="6328036" cy="13954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" y="2921000"/>
            <a:ext cx="100012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692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993" y="479425"/>
            <a:ext cx="8323951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061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선그리기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623887"/>
            <a:ext cx="8201025" cy="19145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700337"/>
            <a:ext cx="6734175" cy="22482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226" y="1292960"/>
            <a:ext cx="3431450" cy="36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79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44" y="517525"/>
            <a:ext cx="9220200" cy="1676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44" y="2581275"/>
            <a:ext cx="9144000" cy="2133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9" y="5410200"/>
            <a:ext cx="92487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724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사각형 그리기</a:t>
            </a:r>
            <a:endParaRPr lang="ko-KR" altLang="en-US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" y="422275"/>
            <a:ext cx="8963025" cy="1866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57" y="3519488"/>
            <a:ext cx="7182643" cy="29860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088" y="1008363"/>
            <a:ext cx="8115163" cy="2211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775" y="3171825"/>
            <a:ext cx="4953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732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원그리기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47687"/>
            <a:ext cx="8486775" cy="18192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2612724"/>
            <a:ext cx="6324601" cy="15190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338" y="1262062"/>
            <a:ext cx="4951780" cy="524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912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다각형 그리기</a:t>
            </a:r>
            <a:endParaRPr lang="ko-KR" altLang="en-US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81" y="446087"/>
            <a:ext cx="9686925" cy="1838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428574"/>
            <a:ext cx="6953888" cy="22386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99" y="1084262"/>
            <a:ext cx="4588127" cy="451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11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474662"/>
            <a:ext cx="10325100" cy="1857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" y="2238073"/>
            <a:ext cx="11477539" cy="15052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3167063"/>
            <a:ext cx="3101552" cy="330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082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contour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contour</a:t>
            </a:r>
          </a:p>
          <a:p>
            <a:pPr lvl="1"/>
            <a:r>
              <a:rPr lang="ko-KR" altLang="en-US" dirty="0" smtClean="0"/>
              <a:t>이미지에서 동일한 색 또는 동일한 색상 강도를 가진 부분의 가장자리 경계를 연결한 선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물체 인식이나 형태 </a:t>
            </a:r>
            <a:r>
              <a:rPr lang="ko-KR" altLang="en-US" dirty="0" err="1" smtClean="0"/>
              <a:t>분석등과</a:t>
            </a:r>
            <a:r>
              <a:rPr lang="ko-KR" altLang="en-US" dirty="0" smtClean="0"/>
              <a:t> 같은 다양한 인식 문제에 널리 사용됨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854" y="1125781"/>
            <a:ext cx="3733800" cy="2619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22" y="4410033"/>
            <a:ext cx="3181974" cy="16419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019" y="4410033"/>
            <a:ext cx="3188311" cy="16837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114" y="4410033"/>
            <a:ext cx="3619393" cy="192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284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Contour </a:t>
            </a:r>
            <a:r>
              <a:rPr lang="ko-KR" altLang="en-US" dirty="0" smtClean="0"/>
              <a:t>찾기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05900" cy="762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" y="1219200"/>
            <a:ext cx="6829425" cy="3533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7" y="4969071"/>
            <a:ext cx="11458575" cy="1762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575" y="1371600"/>
            <a:ext cx="4267200" cy="1666875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4756638" y="2373923"/>
            <a:ext cx="2611316" cy="98473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6638192" y="2760785"/>
            <a:ext cx="3631223" cy="95836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67954" y="3103593"/>
            <a:ext cx="190949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각 선의 모든 점의 </a:t>
            </a:r>
            <a:endParaRPr lang="en-US" altLang="ko-KR" sz="1600" dirty="0" smtClean="0"/>
          </a:p>
          <a:p>
            <a:r>
              <a:rPr lang="ko-KR" altLang="en-US" sz="1600" dirty="0" smtClean="0"/>
              <a:t>좌표를 다 찾는다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36015" y="3254571"/>
            <a:ext cx="163217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각 선의 끝점의 </a:t>
            </a:r>
            <a:endParaRPr lang="en-US" altLang="ko-KR" sz="1600" dirty="0" smtClean="0"/>
          </a:p>
          <a:p>
            <a:r>
              <a:rPr lang="ko-KR" altLang="en-US" sz="1600" dirty="0" smtClean="0"/>
              <a:t>좌표만 찾는다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68515" y="5039383"/>
            <a:ext cx="5088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반드시 원본 이미지에 그려야 됨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이진화 영상이 아님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957248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1" y="16776"/>
            <a:ext cx="7979338" cy="34210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31823" y="1336431"/>
            <a:ext cx="3512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retrieval_tree</a:t>
            </a:r>
            <a:endParaRPr lang="en-US" altLang="ko-KR" dirty="0" smtClean="0"/>
          </a:p>
          <a:p>
            <a:r>
              <a:rPr lang="ko-KR" altLang="en-US" dirty="0" smtClean="0"/>
              <a:t>내부의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컨투어도</a:t>
            </a:r>
            <a:r>
              <a:rPr lang="ko-KR" altLang="en-US" dirty="0" smtClean="0"/>
              <a:t> 모두 표현해서 </a:t>
            </a:r>
            <a:endParaRPr lang="en-US" altLang="ko-KR" dirty="0" smtClean="0"/>
          </a:p>
          <a:p>
            <a:r>
              <a:rPr lang="ko-KR" altLang="en-US" dirty="0" smtClean="0"/>
              <a:t>계층적으로 표현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437791"/>
            <a:ext cx="7979339" cy="33909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57075" y="4579289"/>
            <a:ext cx="35125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retrieval_list</a:t>
            </a:r>
            <a:endParaRPr lang="en-US" altLang="ko-KR" dirty="0" smtClean="0"/>
          </a:p>
          <a:p>
            <a:r>
              <a:rPr lang="ko-KR" altLang="en-US" dirty="0"/>
              <a:t>내부의</a:t>
            </a:r>
            <a:r>
              <a:rPr lang="en-US" altLang="ko-KR" dirty="0"/>
              <a:t> </a:t>
            </a:r>
            <a:r>
              <a:rPr lang="ko-KR" altLang="en-US" dirty="0" err="1"/>
              <a:t>컨투어도</a:t>
            </a:r>
            <a:r>
              <a:rPr lang="ko-KR" altLang="en-US" dirty="0"/>
              <a:t> 모두 표현해서 </a:t>
            </a:r>
            <a:endParaRPr lang="en-US" altLang="ko-KR" dirty="0"/>
          </a:p>
          <a:p>
            <a:r>
              <a:rPr lang="ko-KR" altLang="en-US" dirty="0"/>
              <a:t>계층적으로 </a:t>
            </a:r>
            <a:r>
              <a:rPr lang="ko-KR" altLang="en-US" dirty="0" smtClean="0"/>
              <a:t>표현하지 않음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4534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2" y="592748"/>
            <a:ext cx="8305800" cy="3562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8893" y="4445921"/>
            <a:ext cx="41072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Rietrival_external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내부 </a:t>
            </a:r>
            <a:r>
              <a:rPr lang="ko-KR" altLang="en-US" dirty="0" err="1" smtClean="0"/>
              <a:t>컨투어는</a:t>
            </a:r>
            <a:endParaRPr lang="en-US" altLang="ko-KR" dirty="0" smtClean="0"/>
          </a:p>
          <a:p>
            <a:r>
              <a:rPr lang="ko-KR" altLang="en-US" dirty="0" smtClean="0"/>
              <a:t>무시되며 제일 바깥 </a:t>
            </a:r>
            <a:r>
              <a:rPr lang="ko-KR" altLang="en-US" dirty="0" err="1" smtClean="0"/>
              <a:t>컨투어만</a:t>
            </a:r>
            <a:r>
              <a:rPr lang="ko-KR" altLang="en-US" dirty="0" smtClean="0"/>
              <a:t> 찾는다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8224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29160" y="1447214"/>
            <a:ext cx="9200967" cy="4186032"/>
            <a:chOff x="523691" y="1463187"/>
            <a:chExt cx="9200967" cy="418603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3633" y="1463187"/>
              <a:ext cx="4391025" cy="28765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691" y="1463187"/>
              <a:ext cx="4362450" cy="286702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68328" y="4572001"/>
              <a:ext cx="387317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모든 </a:t>
              </a:r>
              <a:r>
                <a:rPr lang="ko-KR" altLang="en-US" sz="1600" dirty="0" err="1" smtClean="0"/>
                <a:t>컨투어를</a:t>
              </a:r>
              <a:r>
                <a:rPr lang="ko-KR" altLang="en-US" sz="1600" dirty="0" smtClean="0"/>
                <a:t> 다 </a:t>
              </a:r>
              <a:r>
                <a:rPr lang="ko-KR" altLang="en-US" sz="1600" dirty="0" err="1" smtClean="0"/>
                <a:t>그린것</a:t>
              </a:r>
              <a:endParaRPr lang="en-US" altLang="ko-KR" sz="1600" dirty="0" smtClean="0"/>
            </a:p>
            <a:p>
              <a:r>
                <a:rPr lang="ko-KR" altLang="en-US" sz="1600" dirty="0" smtClean="0"/>
                <a:t>위 그림에서 </a:t>
              </a:r>
              <a:r>
                <a:rPr lang="ko-KR" altLang="en-US" sz="1600" dirty="0" err="1" smtClean="0"/>
                <a:t>컨투어는</a:t>
              </a:r>
              <a:r>
                <a:rPr lang="ko-KR" altLang="en-US" sz="1600" dirty="0" smtClean="0"/>
                <a:t> 단 두개만 존재함</a:t>
              </a:r>
              <a:r>
                <a:rPr lang="en-US" altLang="ko-KR" sz="1600" dirty="0" smtClean="0"/>
                <a:t>.</a:t>
              </a:r>
            </a:p>
            <a:p>
              <a:r>
                <a:rPr lang="en-US" altLang="ko-KR" sz="1600" dirty="0" err="1" smtClean="0"/>
                <a:t>drawContours</a:t>
              </a:r>
              <a:r>
                <a:rPr lang="ko-KR" altLang="en-US" sz="1600" dirty="0" smtClean="0"/>
                <a:t>함수의 </a:t>
              </a:r>
              <a:endParaRPr lang="en-US" altLang="ko-KR" sz="1600" dirty="0" smtClean="0"/>
            </a:p>
            <a:p>
              <a:r>
                <a:rPr lang="en-US" altLang="ko-KR" sz="1600" dirty="0" err="1" smtClean="0"/>
                <a:t>contour_index</a:t>
              </a:r>
              <a:r>
                <a:rPr lang="en-US" altLang="ko-KR" sz="1600" dirty="0" smtClean="0"/>
                <a:t> = -1 </a:t>
              </a:r>
              <a:endParaRPr lang="ko-KR" altLang="en-US" sz="1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33633" y="4572001"/>
              <a:ext cx="429944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 smtClean="0"/>
                <a:t>컨투어를</a:t>
              </a:r>
              <a:r>
                <a:rPr lang="ko-KR" altLang="en-US" sz="1600" dirty="0" smtClean="0"/>
                <a:t> 하나씩 서로 다른 색으로 </a:t>
              </a:r>
              <a:r>
                <a:rPr lang="ko-KR" altLang="en-US" sz="1600" dirty="0" err="1" smtClean="0"/>
                <a:t>그린것</a:t>
              </a:r>
              <a:r>
                <a:rPr lang="ko-KR" altLang="en-US" sz="1600" dirty="0" smtClean="0"/>
                <a:t> </a:t>
              </a:r>
              <a:r>
                <a:rPr lang="en-US" altLang="ko-KR" sz="1600" dirty="0" smtClean="0"/>
                <a:t>.</a:t>
              </a:r>
            </a:p>
            <a:p>
              <a:r>
                <a:rPr lang="en-US" altLang="ko-KR" sz="1600" dirty="0" err="1" smtClean="0"/>
                <a:t>drawContours</a:t>
              </a:r>
              <a:r>
                <a:rPr lang="ko-KR" altLang="en-US" sz="1600" dirty="0" smtClean="0"/>
                <a:t>함수의 </a:t>
              </a:r>
              <a:endParaRPr lang="en-US" altLang="ko-KR" sz="1600" dirty="0" smtClean="0"/>
            </a:p>
            <a:p>
              <a:r>
                <a:rPr lang="en-US" altLang="ko-KR" sz="1600" dirty="0" err="1" smtClean="0"/>
                <a:t>contour_index</a:t>
              </a:r>
              <a:r>
                <a:rPr lang="en-US" altLang="ko-KR" sz="1600" dirty="0" smtClean="0"/>
                <a:t> = 0</a:t>
              </a:r>
              <a:r>
                <a:rPr lang="ko-KR" altLang="en-US" sz="1600" dirty="0" smtClean="0"/>
                <a:t>인</a:t>
              </a:r>
              <a:r>
                <a:rPr lang="en-US" altLang="ko-KR" sz="1600" dirty="0" smtClean="0"/>
                <a:t> </a:t>
              </a:r>
              <a:r>
                <a:rPr lang="ko-KR" altLang="en-US" sz="1600" dirty="0" err="1" smtClean="0"/>
                <a:t>컨투어와</a:t>
              </a:r>
              <a:r>
                <a:rPr lang="ko-KR" altLang="en-US" sz="1600" dirty="0" smtClean="0"/>
                <a:t> </a:t>
              </a:r>
              <a:endParaRPr lang="en-US" altLang="ko-KR" sz="1600" dirty="0" smtClean="0"/>
            </a:p>
            <a:p>
              <a:r>
                <a:rPr lang="en-US" altLang="ko-KR" sz="1600" dirty="0" err="1"/>
                <a:t>contour_index</a:t>
              </a:r>
              <a:r>
                <a:rPr lang="en-US" altLang="ko-KR" sz="1600" dirty="0"/>
                <a:t> = </a:t>
              </a:r>
              <a:r>
                <a:rPr lang="en-US" altLang="ko-KR" sz="1600" dirty="0" smtClean="0"/>
                <a:t>1</a:t>
              </a:r>
              <a:r>
                <a:rPr lang="ko-KR" altLang="en-US" sz="1600" dirty="0" smtClean="0"/>
                <a:t>인 </a:t>
              </a:r>
              <a:r>
                <a:rPr lang="ko-KR" altLang="en-US" sz="1600" dirty="0" err="1" smtClean="0"/>
                <a:t>컨투어를</a:t>
              </a:r>
              <a:r>
                <a:rPr lang="ko-KR" altLang="en-US" sz="1600" dirty="0" smtClean="0"/>
                <a:t> </a:t>
              </a:r>
              <a:r>
                <a:rPr lang="ko-KR" altLang="en-US" sz="1600" dirty="0" err="1" smtClean="0"/>
                <a:t>그린것</a:t>
              </a:r>
              <a:endParaRPr lang="ko-KR" altLang="en-US" sz="1600" dirty="0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70" y="5694309"/>
            <a:ext cx="8448675" cy="3333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1359" y="6088747"/>
            <a:ext cx="4248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contours : </a:t>
            </a:r>
            <a:r>
              <a:rPr lang="ko-KR" altLang="en-US" sz="1600" dirty="0" smtClean="0"/>
              <a:t>단계별 </a:t>
            </a:r>
            <a:r>
              <a:rPr lang="ko-KR" altLang="en-US" sz="1600" dirty="0" err="1" smtClean="0"/>
              <a:t>컨투어</a:t>
            </a:r>
            <a:r>
              <a:rPr lang="ko-KR" altLang="en-US" sz="1600" dirty="0" smtClean="0"/>
              <a:t> 영상</a:t>
            </a:r>
            <a:r>
              <a:rPr lang="en-US" altLang="ko-KR" sz="1600" dirty="0" smtClean="0"/>
              <a:t>, </a:t>
            </a:r>
          </a:p>
          <a:p>
            <a:r>
              <a:rPr lang="en-US" altLang="ko-KR" sz="1600" dirty="0" smtClean="0"/>
              <a:t>hierarchy : </a:t>
            </a:r>
            <a:r>
              <a:rPr lang="ko-KR" altLang="en-US" sz="1600" dirty="0" smtClean="0"/>
              <a:t>단계별 </a:t>
            </a:r>
            <a:r>
              <a:rPr lang="ko-KR" altLang="en-US" sz="1600" dirty="0" err="1" smtClean="0"/>
              <a:t>컨투어</a:t>
            </a:r>
            <a:r>
              <a:rPr lang="ko-KR" altLang="en-US" sz="1600" dirty="0" smtClean="0"/>
              <a:t> 영상에 대한 정보 </a:t>
            </a:r>
            <a:endParaRPr lang="ko-KR" altLang="en-US" sz="16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60" y="435613"/>
            <a:ext cx="6802202" cy="83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789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24" y="2558655"/>
            <a:ext cx="7848600" cy="1562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99" y="558405"/>
            <a:ext cx="7858125" cy="20002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07669" y="1558530"/>
            <a:ext cx="170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cv2.RETR_TREE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607669" y="2999801"/>
            <a:ext cx="2291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cv2.RETR_EXTERNAL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42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4" y="460904"/>
            <a:ext cx="9648825" cy="62685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076450" y="1609725"/>
            <a:ext cx="1123950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429500" y="1857375"/>
            <a:ext cx="1219200" cy="2667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95575" y="2617814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임의의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키를 누르면 종료 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410200" y="1724025"/>
            <a:ext cx="952500" cy="9810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2478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41854"/>
            <a:ext cx="9215287" cy="30157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475" y="2265477"/>
            <a:ext cx="2676525" cy="21812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912" y="2279765"/>
            <a:ext cx="2695575" cy="21526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962" y="4557712"/>
            <a:ext cx="2676525" cy="21621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4180001"/>
            <a:ext cx="6427678" cy="5920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60905" y="5340561"/>
            <a:ext cx="1661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index3</a:t>
            </a:r>
            <a:r>
              <a:rPr lang="ko-KR" altLang="en-US" sz="1400" b="1" dirty="0" smtClean="0"/>
              <a:t>만 그린 것 </a:t>
            </a:r>
            <a:endParaRPr lang="ko-KR" altLang="en-US" sz="1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" y="4943475"/>
            <a:ext cx="1952625" cy="15906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85119" y="5078951"/>
            <a:ext cx="29569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전체 </a:t>
            </a:r>
            <a:r>
              <a:rPr lang="en-US" altLang="ko-KR" sz="1400" b="1" dirty="0" smtClean="0"/>
              <a:t>hierarchy</a:t>
            </a:r>
            <a:r>
              <a:rPr lang="ko-KR" altLang="en-US" sz="1400" b="1" dirty="0" smtClean="0"/>
              <a:t>는 </a:t>
            </a:r>
            <a:r>
              <a:rPr lang="en-US" altLang="ko-KR" sz="1400" b="1" dirty="0" smtClean="0"/>
              <a:t>138</a:t>
            </a:r>
            <a:r>
              <a:rPr lang="ko-KR" altLang="en-US" sz="1400" b="1" dirty="0" smtClean="0"/>
              <a:t>개가 존재함</a:t>
            </a:r>
            <a:r>
              <a:rPr lang="en-US" altLang="ko-KR" sz="1400" b="1" dirty="0" smtClean="0"/>
              <a:t>.</a:t>
            </a:r>
          </a:p>
          <a:p>
            <a:r>
              <a:rPr lang="ko-KR" altLang="en-US" sz="1400" b="1" dirty="0" smtClean="0"/>
              <a:t>디스플레이 못하고 생략하였음</a:t>
            </a:r>
            <a:r>
              <a:rPr lang="en-US" altLang="ko-KR" sz="1400" b="1" dirty="0" smtClean="0"/>
              <a:t>.</a:t>
            </a:r>
          </a:p>
          <a:p>
            <a:r>
              <a:rPr lang="ko-KR" altLang="en-US" sz="1400" b="1" dirty="0" smtClean="0"/>
              <a:t>즉</a:t>
            </a:r>
            <a:r>
              <a:rPr lang="en-US" altLang="ko-KR" sz="1400" b="1" dirty="0" smtClean="0"/>
              <a:t>,index</a:t>
            </a:r>
            <a:r>
              <a:rPr lang="ko-KR" altLang="en-US" sz="1400" b="1" dirty="0" smtClean="0"/>
              <a:t>는 </a:t>
            </a:r>
            <a:r>
              <a:rPr lang="en-US" altLang="ko-KR" sz="1400" b="1" dirty="0" smtClean="0"/>
              <a:t>138</a:t>
            </a:r>
            <a:r>
              <a:rPr lang="ko-KR" altLang="en-US" sz="1400" b="1" dirty="0" smtClean="0"/>
              <a:t>개</a:t>
            </a:r>
            <a:endParaRPr lang="ko-KR" alt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791421" y="1053989"/>
            <a:ext cx="4841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픽셀 값이 </a:t>
            </a:r>
            <a:r>
              <a:rPr lang="en-US" altLang="ko-KR" sz="1600" dirty="0" smtClean="0"/>
              <a:t>127</a:t>
            </a:r>
            <a:r>
              <a:rPr lang="ko-KR" altLang="en-US" sz="1600" dirty="0" smtClean="0"/>
              <a:t>보다 크면 </a:t>
            </a:r>
            <a:r>
              <a:rPr lang="en-US" altLang="ko-KR" sz="1600" dirty="0" smtClean="0"/>
              <a:t>255</a:t>
            </a:r>
            <a:r>
              <a:rPr lang="ko-KR" altLang="en-US" sz="1600" dirty="0" smtClean="0"/>
              <a:t>를 작으면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으로 대치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62301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306" y="641350"/>
            <a:ext cx="7800975" cy="1047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06" y="1809450"/>
            <a:ext cx="10594653" cy="4781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726" y="1165225"/>
            <a:ext cx="5114925" cy="21717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372475" y="1524000"/>
            <a:ext cx="2876550" cy="15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77075" y="1524000"/>
            <a:ext cx="1295400" cy="152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976754" y="3110925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영상은 크게 두 그룹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영역</a:t>
            </a:r>
            <a:r>
              <a:rPr lang="en-US" altLang="ko-KR" sz="1600" b="1" dirty="0" smtClean="0"/>
              <a:t>? </a:t>
            </a:r>
            <a:r>
              <a:rPr lang="ko-KR" altLang="en-US" sz="1600" b="1" dirty="0" smtClean="0"/>
              <a:t>덩어리</a:t>
            </a:r>
            <a:r>
              <a:rPr lang="en-US" altLang="ko-KR" sz="1600" b="1" dirty="0" smtClean="0"/>
              <a:t>?)</a:t>
            </a:r>
          </a:p>
          <a:p>
            <a:r>
              <a:rPr lang="ko-KR" altLang="en-US" sz="1600" b="1" dirty="0" smtClean="0"/>
              <a:t>첫번째 </a:t>
            </a:r>
            <a:r>
              <a:rPr lang="ko-KR" altLang="en-US" sz="1600" b="1" dirty="0" err="1" smtClean="0"/>
              <a:t>컨투어만</a:t>
            </a:r>
            <a:r>
              <a:rPr lang="ko-KR" altLang="en-US" sz="1600" b="1" dirty="0" smtClean="0"/>
              <a:t> 출력하면 위와 같다</a:t>
            </a:r>
            <a:r>
              <a:rPr lang="en-US" altLang="ko-KR" sz="1600" b="1" dirty="0" smtClean="0"/>
              <a:t>. </a:t>
            </a:r>
            <a:endParaRPr lang="ko-KR" altLang="en-US" sz="1600" b="1" dirty="0"/>
          </a:p>
        </p:txBody>
      </p:sp>
      <p:sp>
        <p:nvSpPr>
          <p:cNvPr id="10" name="직사각형 9"/>
          <p:cNvSpPr/>
          <p:nvPr/>
        </p:nvSpPr>
        <p:spPr>
          <a:xfrm>
            <a:off x="5686425" y="4086225"/>
            <a:ext cx="190500" cy="2857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592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162550" cy="21717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6200" y="2394254"/>
            <a:ext cx="7458075" cy="2988619"/>
            <a:chOff x="76200" y="2288231"/>
            <a:chExt cx="10606087" cy="44885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" y="2288231"/>
              <a:ext cx="5114925" cy="21717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" y="4576462"/>
              <a:ext cx="5124450" cy="220027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8312" y="2288231"/>
              <a:ext cx="5038725" cy="22002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8312" y="4576462"/>
              <a:ext cx="5133975" cy="2190750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1767" y="2288230"/>
            <a:ext cx="3805238" cy="16003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4489" y="3888564"/>
            <a:ext cx="3771900" cy="1599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1" y="5488129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cont_0 : </a:t>
            </a:r>
            <a:r>
              <a:rPr lang="ko-KR" altLang="en-US" sz="1400" b="1" dirty="0" smtClean="0"/>
              <a:t>첫번째 </a:t>
            </a:r>
            <a:r>
              <a:rPr lang="ko-KR" altLang="en-US" sz="1400" b="1" dirty="0" err="1" smtClean="0"/>
              <a:t>컨투어만</a:t>
            </a:r>
            <a:r>
              <a:rPr lang="ko-KR" altLang="en-US" sz="1400" b="1" dirty="0" smtClean="0"/>
              <a:t> 검출</a:t>
            </a:r>
            <a:endParaRPr lang="ko-KR" alt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011545" y="5488129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cont_1 : </a:t>
            </a:r>
            <a:r>
              <a:rPr lang="ko-KR" altLang="en-US" sz="1400" b="1" dirty="0" smtClean="0"/>
              <a:t>두번째 검출</a:t>
            </a:r>
            <a:endParaRPr lang="ko-KR" alt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794489" y="5648165"/>
            <a:ext cx="238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/>
              <a:t>cont_all</a:t>
            </a:r>
            <a:r>
              <a:rPr lang="en-US" altLang="ko-KR" sz="1400" b="1" dirty="0" smtClean="0"/>
              <a:t> : </a:t>
            </a:r>
            <a:r>
              <a:rPr lang="ko-KR" altLang="en-US" sz="1400" b="1" dirty="0" smtClean="0"/>
              <a:t>모든 </a:t>
            </a:r>
            <a:r>
              <a:rPr lang="ko-KR" altLang="en-US" sz="1400" b="1" dirty="0" err="1" smtClean="0"/>
              <a:t>컨투어</a:t>
            </a:r>
            <a:r>
              <a:rPr lang="ko-KR" altLang="en-US" sz="1400" b="1" dirty="0" smtClean="0"/>
              <a:t> 검출</a:t>
            </a:r>
            <a:endParaRPr lang="ko-KR" altLang="en-US" sz="1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9281" y="409673"/>
            <a:ext cx="3200400" cy="11334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5802053"/>
            <a:ext cx="3238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cv2.drawContours(</a:t>
            </a:r>
            <a:r>
              <a:rPr lang="en-US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..</a:t>
            </a:r>
            <a:r>
              <a:rPr lang="ko-KR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b="1" dirty="0" err="1">
                <a:solidFill>
                  <a:srgbClr val="080808"/>
                </a:solidFill>
                <a:latin typeface="Arial Unicode MS"/>
                <a:ea typeface="JetBrains Mono"/>
              </a:rPr>
              <a:t>contours</a:t>
            </a:r>
            <a:r>
              <a:rPr lang="ko-KR" altLang="ko-KR" sz="1400" b="1" dirty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en-US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0</a:t>
            </a:r>
            <a:r>
              <a:rPr lang="ko-KR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en-US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..)</a:t>
            </a:r>
            <a:endParaRPr lang="ko-KR" alt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719798" y="5802053"/>
            <a:ext cx="3238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cv2.drawContours(</a:t>
            </a:r>
            <a:r>
              <a:rPr lang="en-US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..</a:t>
            </a:r>
            <a:r>
              <a:rPr lang="ko-KR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b="1" dirty="0" err="1">
                <a:solidFill>
                  <a:srgbClr val="080808"/>
                </a:solidFill>
                <a:latin typeface="Arial Unicode MS"/>
                <a:ea typeface="JetBrains Mono"/>
              </a:rPr>
              <a:t>contours</a:t>
            </a:r>
            <a:r>
              <a:rPr lang="ko-KR" altLang="ko-KR" sz="1400" b="1" dirty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en-US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1</a:t>
            </a:r>
            <a:r>
              <a:rPr lang="ko-KR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en-US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..)</a:t>
            </a:r>
            <a:endParaRPr lang="ko-KR" altLang="en-US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711767" y="6084977"/>
            <a:ext cx="3449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cv2.drawContours(</a:t>
            </a:r>
            <a:r>
              <a:rPr lang="en-US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..</a:t>
            </a:r>
            <a:r>
              <a:rPr lang="ko-KR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b="1" dirty="0" err="1">
                <a:solidFill>
                  <a:srgbClr val="080808"/>
                </a:solidFill>
                <a:latin typeface="Arial Unicode MS"/>
                <a:ea typeface="JetBrains Mono"/>
              </a:rPr>
              <a:t>contours</a:t>
            </a:r>
            <a:r>
              <a:rPr lang="ko-KR" altLang="ko-KR" sz="1400" b="1" dirty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en-US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-1</a:t>
            </a:r>
            <a:r>
              <a:rPr lang="ko-KR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en-US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..)</a:t>
            </a:r>
            <a:endParaRPr lang="ko-KR" alt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045925" y="1638430"/>
            <a:ext cx="3238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세번째 </a:t>
            </a:r>
            <a:r>
              <a:rPr lang="ko-KR" altLang="en-US" sz="1400" b="1" dirty="0" err="1" smtClean="0">
                <a:solidFill>
                  <a:srgbClr val="080808"/>
                </a:solidFill>
                <a:latin typeface="Arial Unicode MS"/>
                <a:ea typeface="JetBrains Mono"/>
              </a:rPr>
              <a:t>컨투어</a:t>
            </a:r>
            <a:r>
              <a:rPr lang="ko-KR" altLang="en-US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 추출 </a:t>
            </a:r>
            <a:endParaRPr lang="en-US" altLang="ko-KR" sz="1400" b="1" dirty="0" smtClean="0">
              <a:solidFill>
                <a:srgbClr val="080808"/>
              </a:solidFill>
              <a:latin typeface="Arial Unicode MS"/>
              <a:ea typeface="JetBrains Mono"/>
            </a:endParaRPr>
          </a:p>
          <a:p>
            <a:r>
              <a:rPr lang="ko-KR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cv2.drawContours(</a:t>
            </a:r>
            <a:r>
              <a:rPr lang="en-US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..</a:t>
            </a:r>
            <a:r>
              <a:rPr lang="ko-KR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ko-KR" altLang="ko-KR" sz="1400" b="1" dirty="0" err="1">
                <a:solidFill>
                  <a:srgbClr val="080808"/>
                </a:solidFill>
                <a:latin typeface="Arial Unicode MS"/>
                <a:ea typeface="JetBrains Mono"/>
              </a:rPr>
              <a:t>contours</a:t>
            </a:r>
            <a:r>
              <a:rPr lang="ko-KR" altLang="ko-KR" sz="1400" b="1" dirty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en-US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2</a:t>
            </a:r>
            <a:r>
              <a:rPr lang="ko-KR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en-US" altLang="ko-KR" sz="1400" b="1" dirty="0" smtClean="0">
                <a:solidFill>
                  <a:srgbClr val="080808"/>
                </a:solidFill>
                <a:latin typeface="Arial Unicode MS"/>
                <a:ea typeface="JetBrains Mono"/>
              </a:rPr>
              <a:t>..)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11187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contour </a:t>
            </a:r>
            <a:r>
              <a:rPr lang="ko-KR" altLang="en-US" dirty="0" smtClean="0"/>
              <a:t>응용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영역 크기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픽셀 수</a:t>
            </a:r>
            <a:r>
              <a:rPr lang="en-US" altLang="ko-KR" dirty="0" smtClean="0"/>
              <a:t>) </a:t>
            </a:r>
            <a:r>
              <a:rPr lang="ko-KR" altLang="en-US" dirty="0" smtClean="0"/>
              <a:t>계산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3834867"/>
            <a:ext cx="11131594" cy="82548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120" y="480166"/>
            <a:ext cx="4211665" cy="33547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80166"/>
            <a:ext cx="4187920" cy="33356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146" y="678839"/>
            <a:ext cx="2177562" cy="155756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4" y="4679361"/>
            <a:ext cx="3651785" cy="129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742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contour </a:t>
            </a:r>
            <a:r>
              <a:rPr lang="ko-KR" altLang="en-US" dirty="0" smtClean="0"/>
              <a:t>응용 </a:t>
            </a:r>
            <a:r>
              <a:rPr lang="en-US" altLang="ko-KR" dirty="0" smtClean="0"/>
              <a:t>2: </a:t>
            </a:r>
            <a:r>
              <a:rPr lang="ko-KR" altLang="en-US" dirty="0" smtClean="0"/>
              <a:t>무게중심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 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73" y="629635"/>
            <a:ext cx="5998089" cy="47776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187" y="932644"/>
            <a:ext cx="5036326" cy="227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05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contour </a:t>
            </a:r>
            <a:r>
              <a:rPr lang="ko-KR" altLang="en-US" dirty="0" smtClean="0"/>
              <a:t>응용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39615"/>
            <a:ext cx="5391503" cy="43346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05" y="439616"/>
            <a:ext cx="5425587" cy="43431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83" y="5017842"/>
            <a:ext cx="1886317" cy="12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991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실제 영상에서 </a:t>
            </a:r>
            <a:r>
              <a:rPr lang="ko-KR" altLang="en-US" dirty="0" err="1" smtClean="0"/>
              <a:t>컨투어</a:t>
            </a:r>
            <a:r>
              <a:rPr lang="ko-KR" altLang="en-US" dirty="0" smtClean="0"/>
              <a:t> 찾기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06644"/>
            <a:ext cx="8686800" cy="645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991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84" y="57150"/>
            <a:ext cx="3960000" cy="33452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714" y="54876"/>
            <a:ext cx="3960000" cy="33298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051" y="50507"/>
            <a:ext cx="3960000" cy="33042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89" y="3458804"/>
            <a:ext cx="3960000" cy="33221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925" y="3447184"/>
            <a:ext cx="3960000" cy="333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871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contour </a:t>
            </a:r>
            <a:r>
              <a:rPr lang="ko-KR" altLang="en-US" dirty="0" smtClean="0"/>
              <a:t>응용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ConvexHull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528637"/>
            <a:ext cx="8369397" cy="11382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" y="4484387"/>
            <a:ext cx="5153025" cy="2162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50" y="1785937"/>
            <a:ext cx="8131782" cy="186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849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4174585" cy="3384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145" y="0"/>
            <a:ext cx="4189362" cy="338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162" y="3474000"/>
            <a:ext cx="4198529" cy="33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19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729" y="460375"/>
            <a:ext cx="9074380" cy="630555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7267575" y="2257425"/>
            <a:ext cx="144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1703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168" y="984250"/>
            <a:ext cx="9342919" cy="5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0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유사 다각형 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353827"/>
            <a:ext cx="8191500" cy="19526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1418" y="2219689"/>
            <a:ext cx="5219699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도형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외곽의 꼭지점 개수를 줄여 다른 모양의 도형을 그려준다</a:t>
            </a:r>
            <a:r>
              <a:rPr lang="en-US" altLang="ko-KR" sz="14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curve</a:t>
            </a:r>
            <a:r>
              <a:rPr lang="ko-KR" altLang="en-US" sz="1400" b="1" dirty="0"/>
              <a:t> </a:t>
            </a:r>
            <a:r>
              <a:rPr lang="en-US" altLang="ko-KR" sz="1400" b="1" dirty="0" smtClean="0"/>
              <a:t>: </a:t>
            </a:r>
            <a:r>
              <a:rPr lang="en-US" altLang="ko-KR" sz="1400" b="1" dirty="0" err="1" smtClean="0"/>
              <a:t>numpy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형식의 커브 또는 다각형으로 </a:t>
            </a:r>
            <a:r>
              <a:rPr lang="en-US" altLang="ko-KR" sz="1400" b="1" dirty="0" smtClean="0"/>
              <a:t>contour </a:t>
            </a:r>
            <a:r>
              <a:rPr lang="ko-KR" altLang="en-US" sz="1400" b="1" dirty="0" smtClean="0"/>
              <a:t>이미지 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epsilon : </a:t>
            </a:r>
            <a:r>
              <a:rPr lang="ko-KR" altLang="en-US" sz="1400" b="1" dirty="0" smtClean="0"/>
              <a:t>근사 정확도를 위한 값으로 오리지널 커브와 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근사 </a:t>
            </a:r>
            <a:r>
              <a:rPr lang="ko-KR" altLang="en-US" sz="1400" b="1" dirty="0" err="1" smtClean="0"/>
              <a:t>커브간</a:t>
            </a:r>
            <a:r>
              <a:rPr lang="ko-KR" altLang="en-US" sz="1400" b="1" dirty="0" smtClean="0"/>
              <a:t> 거리의 최대 값으로 사용 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 </a:t>
            </a:r>
            <a:endParaRPr lang="ko-KR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04825" y="5859114"/>
            <a:ext cx="1988045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오리지널 </a:t>
            </a:r>
            <a:r>
              <a:rPr lang="ko-KR" altLang="en-US" sz="1400" b="1" dirty="0" err="1" smtClean="0"/>
              <a:t>컨투어</a:t>
            </a:r>
            <a:r>
              <a:rPr lang="ko-KR" altLang="en-US" sz="1400" b="1" dirty="0" smtClean="0"/>
              <a:t> 둘레 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길이의 </a:t>
            </a:r>
            <a:r>
              <a:rPr lang="en-US" altLang="ko-KR" sz="1400" b="1" dirty="0" smtClean="0"/>
              <a:t>1%</a:t>
            </a:r>
            <a:r>
              <a:rPr lang="ko-KR" altLang="en-US" sz="1400" b="1" dirty="0" smtClean="0"/>
              <a:t>를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사용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epsilon1</a:t>
            </a:r>
            <a:endParaRPr lang="ko-KR" alt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538507" y="5889325"/>
            <a:ext cx="1988045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오리지널 </a:t>
            </a:r>
            <a:r>
              <a:rPr lang="ko-KR" altLang="en-US" sz="1400" b="1" dirty="0" err="1" smtClean="0"/>
              <a:t>컨투어</a:t>
            </a:r>
            <a:r>
              <a:rPr lang="ko-KR" altLang="en-US" sz="1400" b="1" dirty="0" smtClean="0"/>
              <a:t> 둘레 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길이의 </a:t>
            </a:r>
            <a:r>
              <a:rPr lang="en-US" altLang="ko-KR" sz="1400" b="1" dirty="0" smtClean="0"/>
              <a:t>10%</a:t>
            </a:r>
            <a:r>
              <a:rPr lang="ko-KR" altLang="en-US" sz="1400" b="1" dirty="0" smtClean="0"/>
              <a:t>를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사용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en-US" altLang="ko-KR" sz="1400" b="1" dirty="0" smtClean="0"/>
              <a:t>epsilon2</a:t>
            </a:r>
            <a:endParaRPr lang="ko-KR" alt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266377" y="4401874"/>
            <a:ext cx="4405373" cy="166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/>
              <a:t>epsilon</a:t>
            </a:r>
            <a:r>
              <a:rPr lang="ko-KR" altLang="en-US" sz="1400" b="1" dirty="0" smtClean="0"/>
              <a:t>이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작으면 원 도형과 비슷한 </a:t>
            </a:r>
            <a:r>
              <a:rPr lang="ko-KR" altLang="en-US" sz="1400" b="1" dirty="0" err="1" smtClean="0"/>
              <a:t>컨투어를</a:t>
            </a:r>
            <a:r>
              <a:rPr lang="ko-KR" altLang="en-US" sz="1400" b="1" dirty="0" smtClean="0"/>
              <a:t> 가지며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꼭지점 개수는 줄어 든다</a:t>
            </a:r>
            <a:r>
              <a:rPr lang="en-US" altLang="ko-KR" sz="1400" b="1" dirty="0" smtClean="0"/>
              <a:t>..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커</a:t>
            </a:r>
            <a:r>
              <a:rPr lang="ko-KR" altLang="en-US" sz="1400" b="1" dirty="0" smtClean="0"/>
              <a:t>지면 원 영상과 차이가 많이 나면서 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꼭</a:t>
            </a:r>
            <a:r>
              <a:rPr lang="ko-KR" altLang="en-US" sz="1400" b="1" dirty="0" smtClean="0"/>
              <a:t>지점 개수도 감수한다</a:t>
            </a:r>
            <a:r>
              <a:rPr lang="en-US" altLang="ko-KR" sz="1400" b="1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아주 커지면 꼭지점이 </a:t>
            </a:r>
            <a:r>
              <a:rPr lang="en-US" altLang="ko-KR" sz="1400" b="1" dirty="0" smtClean="0"/>
              <a:t>0</a:t>
            </a:r>
            <a:r>
              <a:rPr lang="ko-KR" altLang="en-US" sz="1400" b="1" dirty="0" smtClean="0"/>
              <a:t>이 된다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986962" y="364331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손상된 사각형 복원 예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47" y="3982708"/>
            <a:ext cx="2790825" cy="195242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821" y="3994705"/>
            <a:ext cx="2727870" cy="1905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117" y="1052940"/>
            <a:ext cx="6705600" cy="22955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27927" y="3739801"/>
            <a:ext cx="4082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/>
              <a:t>arcLength</a:t>
            </a:r>
            <a:r>
              <a:rPr lang="ko-KR" altLang="en-US" sz="1400" b="1" dirty="0" smtClean="0"/>
              <a:t>함수는 </a:t>
            </a:r>
            <a:r>
              <a:rPr lang="ko-KR" altLang="en-US" sz="1400" b="1" dirty="0" err="1" smtClean="0"/>
              <a:t>컨투어</a:t>
            </a:r>
            <a:r>
              <a:rPr lang="ko-KR" altLang="en-US" sz="1400" b="1" dirty="0" smtClean="0"/>
              <a:t> 둘레의 길이를 구한다</a:t>
            </a:r>
            <a:r>
              <a:rPr lang="en-US" altLang="ko-KR" sz="1400" b="1" dirty="0" smtClean="0"/>
              <a:t>.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762986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95287"/>
            <a:ext cx="9182100" cy="6281738"/>
          </a:xfrm>
          <a:prstGeom prst="rect">
            <a:avLst/>
          </a:prstGeom>
        </p:spPr>
      </p:pic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7194" y="3279775"/>
            <a:ext cx="653330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302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Blurring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666750"/>
            <a:ext cx="9439275" cy="895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26925"/>
            <a:ext cx="10246590" cy="47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950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8" y="995362"/>
            <a:ext cx="11701953" cy="43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307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4650" y="2479675"/>
            <a:ext cx="2647950" cy="2152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650" y="2470150"/>
            <a:ext cx="2657475" cy="2171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4641850"/>
            <a:ext cx="2628900" cy="2143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641850"/>
            <a:ext cx="2676525" cy="2171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841375"/>
            <a:ext cx="6088831" cy="520700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90711"/>
              </p:ext>
            </p:extLst>
          </p:nvPr>
        </p:nvGraphicFramePr>
        <p:xfrm>
          <a:off x="6743700" y="953557"/>
          <a:ext cx="2397124" cy="1242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281">
                  <a:extLst>
                    <a:ext uri="{9D8B030D-6E8A-4147-A177-3AD203B41FA5}">
                      <a16:colId xmlns:a16="http://schemas.microsoft.com/office/drawing/2014/main" val="3294432964"/>
                    </a:ext>
                  </a:extLst>
                </a:gridCol>
                <a:gridCol w="599281">
                  <a:extLst>
                    <a:ext uri="{9D8B030D-6E8A-4147-A177-3AD203B41FA5}">
                      <a16:colId xmlns:a16="http://schemas.microsoft.com/office/drawing/2014/main" val="1661783470"/>
                    </a:ext>
                  </a:extLst>
                </a:gridCol>
                <a:gridCol w="599281">
                  <a:extLst>
                    <a:ext uri="{9D8B030D-6E8A-4147-A177-3AD203B41FA5}">
                      <a16:colId xmlns:a16="http://schemas.microsoft.com/office/drawing/2014/main" val="4261401341"/>
                    </a:ext>
                  </a:extLst>
                </a:gridCol>
                <a:gridCol w="599281">
                  <a:extLst>
                    <a:ext uri="{9D8B030D-6E8A-4147-A177-3AD203B41FA5}">
                      <a16:colId xmlns:a16="http://schemas.microsoft.com/office/drawing/2014/main" val="4106682244"/>
                    </a:ext>
                  </a:extLst>
                </a:gridCol>
              </a:tblGrid>
              <a:tr h="328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1/16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1/16</a:t>
                      </a:r>
                      <a:endParaRPr lang="ko-KR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1/16</a:t>
                      </a:r>
                      <a:endParaRPr lang="ko-KR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1/16</a:t>
                      </a:r>
                      <a:endParaRPr lang="ko-KR" altLang="en-US" sz="14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737061"/>
                  </a:ext>
                </a:extLst>
              </a:tr>
              <a:tr h="2901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1/16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1/16</a:t>
                      </a:r>
                      <a:endParaRPr lang="ko-KR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1/16</a:t>
                      </a:r>
                      <a:endParaRPr lang="ko-KR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1/16</a:t>
                      </a:r>
                      <a:endParaRPr lang="ko-KR" altLang="en-US" sz="14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988328"/>
                  </a:ext>
                </a:extLst>
              </a:tr>
              <a:tr h="2901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1/16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1/16</a:t>
                      </a:r>
                      <a:endParaRPr lang="ko-KR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1/16</a:t>
                      </a:r>
                      <a:endParaRPr lang="ko-KR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1/16</a:t>
                      </a:r>
                      <a:endParaRPr lang="ko-KR" altLang="en-US" sz="14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357599"/>
                  </a:ext>
                </a:extLst>
              </a:tr>
              <a:tr h="2901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1/16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1/16</a:t>
                      </a:r>
                      <a:endParaRPr lang="ko-KR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1/16</a:t>
                      </a:r>
                      <a:endParaRPr lang="ko-KR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1/16</a:t>
                      </a:r>
                      <a:endParaRPr lang="ko-KR" altLang="en-US" sz="14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282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18043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k-Nearest </a:t>
            </a:r>
            <a:r>
              <a:rPr lang="en-US" altLang="ko-KR" dirty="0" err="1" smtClean="0"/>
              <a:t>Neighbour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hlinkClick r:id="rId2"/>
              </a:rPr>
              <a:t>소스</a:t>
            </a:r>
            <a:r>
              <a:rPr lang="en-US" altLang="ko-KR" dirty="0" smtClean="0">
                <a:hlinkClick r:id="rId2"/>
              </a:rPr>
              <a:t> :  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docs.opencv.org/3.4/d5/d26/tutorial_py_knn_understanding.html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810" y="2354553"/>
            <a:ext cx="3904979" cy="34813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" y="885824"/>
            <a:ext cx="8201025" cy="714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06426"/>
            <a:ext cx="8047418" cy="415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589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plot scatter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32479"/>
            <a:ext cx="7343775" cy="5124450"/>
          </a:xfrm>
          <a:prstGeom prst="rect">
            <a:avLst/>
          </a:prstGeom>
        </p:spPr>
      </p:pic>
      <p:pic>
        <p:nvPicPr>
          <p:cNvPr id="6" name="내용 개체 틀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5399" y="383490"/>
            <a:ext cx="6689707" cy="29061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29575" y="5448300"/>
            <a:ext cx="33088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red[ : , 0 ]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red </a:t>
            </a:r>
            <a:r>
              <a:rPr lang="ko-KR" altLang="en-US" dirty="0" smtClean="0"/>
              <a:t>배열의 모든 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첫째열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/>
              <a:t>red[ : , </a:t>
            </a:r>
            <a:r>
              <a:rPr lang="en-US" altLang="ko-KR" dirty="0" smtClean="0"/>
              <a:t>1 </a:t>
            </a:r>
            <a:r>
              <a:rPr lang="en-US" altLang="ko-KR" dirty="0"/>
              <a:t>] </a:t>
            </a:r>
          </a:p>
          <a:p>
            <a:r>
              <a:rPr lang="en-US" altLang="ko-KR" dirty="0"/>
              <a:t>   red </a:t>
            </a:r>
            <a:r>
              <a:rPr lang="ko-KR" altLang="en-US" dirty="0"/>
              <a:t>배열의 모든 행</a:t>
            </a:r>
            <a:r>
              <a:rPr lang="en-US" altLang="ko-KR" dirty="0"/>
              <a:t>, </a:t>
            </a:r>
            <a:r>
              <a:rPr lang="ko-KR" altLang="en-US" dirty="0" err="1" smtClean="0"/>
              <a:t>둘째열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53411" y="3371239"/>
            <a:ext cx="5153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TrainData</a:t>
            </a:r>
            <a:r>
              <a:rPr lang="en-US" altLang="ko-KR" dirty="0" smtClean="0"/>
              <a:t>  25 x 2 </a:t>
            </a:r>
            <a:r>
              <a:rPr lang="ko-KR" altLang="en-US" dirty="0" err="1" smtClean="0"/>
              <a:t>행열</a:t>
            </a:r>
            <a:r>
              <a:rPr lang="en-US" altLang="ko-KR" dirty="0" smtClean="0"/>
              <a:t>, 0 - 99</a:t>
            </a:r>
            <a:r>
              <a:rPr lang="ko-KR" altLang="en-US" dirty="0" smtClean="0"/>
              <a:t>사이의 값을 가짐 </a:t>
            </a:r>
            <a:endParaRPr lang="en-US" altLang="ko-KR" dirty="0" smtClean="0"/>
          </a:p>
          <a:p>
            <a:r>
              <a:rPr lang="en-US" altLang="ko-KR" dirty="0" smtClean="0"/>
              <a:t>res 25 x 1 </a:t>
            </a:r>
            <a:r>
              <a:rPr lang="ko-KR" altLang="en-US" dirty="0" err="1" smtClean="0"/>
              <a:t>행열</a:t>
            </a:r>
            <a:r>
              <a:rPr lang="en-US" altLang="ko-KR" dirty="0" smtClean="0"/>
              <a:t>, 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가짐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631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20975"/>
            <a:ext cx="6657975" cy="5771360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20731" y="578150"/>
            <a:ext cx="1038225" cy="6267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849" y="616250"/>
            <a:ext cx="695325" cy="6286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6626" y="1057275"/>
            <a:ext cx="1181100" cy="3695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36743" y="307759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trainData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97849" y="320975"/>
            <a:ext cx="48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res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22709" y="492425"/>
            <a:ext cx="30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red =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trainData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[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res.ravel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() == 0 ]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7248525" y="1352550"/>
            <a:ext cx="147418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209632" y="2095500"/>
            <a:ext cx="147418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209632" y="2609850"/>
            <a:ext cx="147418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209632" y="2876550"/>
            <a:ext cx="147418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9582150" y="4857750"/>
            <a:ext cx="0" cy="56197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216626" y="5524500"/>
            <a:ext cx="97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red[: ,0]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397726" y="5023264"/>
            <a:ext cx="97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red[: ,1]</a:t>
            </a:r>
            <a:endParaRPr lang="ko-KR" altLang="en-US" dirty="0"/>
          </a:p>
        </p:txBody>
      </p:sp>
      <p:cxnSp>
        <p:nvCxnSpPr>
          <p:cNvPr id="23" name="꺾인 연결선 22"/>
          <p:cNvCxnSpPr>
            <a:endCxn id="21" idx="1"/>
          </p:cNvCxnSpPr>
          <p:nvPr/>
        </p:nvCxnSpPr>
        <p:spPr>
          <a:xfrm rot="16200000" flipH="1">
            <a:off x="9976772" y="4786976"/>
            <a:ext cx="454956" cy="386952"/>
          </a:xfrm>
          <a:prstGeom prst="bentConnector2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10271114" y="786986"/>
            <a:ext cx="1443808" cy="6626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2" idx="2"/>
          </p:cNvCxnSpPr>
          <p:nvPr/>
        </p:nvCxnSpPr>
        <p:spPr>
          <a:xfrm flipH="1">
            <a:off x="8545511" y="800202"/>
            <a:ext cx="1725603" cy="552348"/>
          </a:xfrm>
          <a:prstGeom prst="straightConnector1">
            <a:avLst/>
          </a:prstGeom>
          <a:ln w="31750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7985617" y="1484243"/>
            <a:ext cx="1422695" cy="611257"/>
          </a:xfrm>
          <a:prstGeom prst="straightConnector1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8671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179" y="136649"/>
            <a:ext cx="1190625" cy="6543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681" y="117600"/>
            <a:ext cx="904875" cy="65817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716" y="658725"/>
            <a:ext cx="1171575" cy="3552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8351" y="803231"/>
            <a:ext cx="1257300" cy="32670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1687" y="5226951"/>
            <a:ext cx="2724150" cy="13906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0" y="301925"/>
            <a:ext cx="7061359" cy="6109266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 flipV="1">
            <a:off x="7355179" y="901148"/>
            <a:ext cx="1936508" cy="1325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9291687" y="927652"/>
            <a:ext cx="554678" cy="10601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7282295" y="4843674"/>
            <a:ext cx="1936508" cy="13253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9218803" y="3419061"/>
            <a:ext cx="1873267" cy="1424613"/>
          </a:xfrm>
          <a:prstGeom prst="straightConnector1">
            <a:avLst/>
          </a:prstGeom>
          <a:ln w="31750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4412974" y="4070306"/>
            <a:ext cx="5079582" cy="1575120"/>
          </a:xfrm>
          <a:prstGeom prst="straightConnector1">
            <a:avLst/>
          </a:prstGeom>
          <a:ln w="317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4412974" y="3737113"/>
            <a:ext cx="371061" cy="172278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3405809" y="3419061"/>
            <a:ext cx="742121" cy="490330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3551583" y="4070306"/>
            <a:ext cx="596347" cy="528198"/>
          </a:xfrm>
          <a:prstGeom prst="straightConnector1">
            <a:avLst/>
          </a:prstGeom>
          <a:ln w="3175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9291687" y="6228522"/>
            <a:ext cx="2343722" cy="26504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04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CoLab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115157" y="466672"/>
            <a:ext cx="12002590" cy="6305656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https://colab.research.google.com/notebooks/intro.ipynb#recent=true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" y="918210"/>
            <a:ext cx="8067675" cy="5572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825" y="918210"/>
            <a:ext cx="8564922" cy="470154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829425" y="5981700"/>
            <a:ext cx="742950" cy="3714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914900" y="3619500"/>
            <a:ext cx="3048000" cy="5429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248150" y="3524250"/>
            <a:ext cx="666750" cy="5429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499071" y="598384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1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04891" y="36978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2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25873" y="31813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</a:rPr>
              <a:t>3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8612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159350"/>
            <a:ext cx="7283367" cy="63055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500" y="1784281"/>
            <a:ext cx="27908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938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KNN </a:t>
            </a:r>
            <a:r>
              <a:rPr lang="ko-KR" altLang="en-US" dirty="0" smtClean="0"/>
              <a:t>소스코드 </a:t>
            </a:r>
            <a:endParaRPr lang="ko-KR" altLang="en-US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301925"/>
            <a:ext cx="6840096" cy="5575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653" y="2914650"/>
            <a:ext cx="6790347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465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OCR of Hand-written Data using </a:t>
            </a:r>
            <a:r>
              <a:rPr lang="en-US" altLang="ko-KR" dirty="0" err="1"/>
              <a:t>kNN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</a:t>
            </a:r>
            <a:r>
              <a:rPr lang="ko-KR" altLang="en-US" dirty="0" smtClean="0"/>
              <a:t>스 코드 </a:t>
            </a:r>
            <a:r>
              <a:rPr lang="en-US" altLang="ko-KR" dirty="0" smtClean="0"/>
              <a:t>: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docs.opencv.org/3.4/d8/d4b/tutorial_py_knn_opencv.html</a:t>
            </a:r>
            <a:endParaRPr lang="en-US" altLang="ko-KR" dirty="0" smtClean="0"/>
          </a:p>
          <a:p>
            <a:r>
              <a:rPr lang="en-US" altLang="ko-KR" dirty="0" err="1" smtClean="0">
                <a:hlinkClick r:id="rId3"/>
              </a:rPr>
              <a:t>numpy</a:t>
            </a:r>
            <a:r>
              <a:rPr lang="en-US" altLang="ko-KR" dirty="0" smtClean="0">
                <a:hlinkClick r:id="rId3"/>
              </a:rPr>
              <a:t> </a:t>
            </a:r>
            <a:r>
              <a:rPr lang="ko-KR" altLang="en-US" dirty="0" smtClean="0">
                <a:hlinkClick r:id="rId3"/>
              </a:rPr>
              <a:t>관련 </a:t>
            </a:r>
            <a:r>
              <a:rPr lang="en-US" altLang="ko-KR" dirty="0" smtClean="0">
                <a:hlinkClick r:id="rId3"/>
              </a:rPr>
              <a:t>Doc. : https</a:t>
            </a:r>
            <a:r>
              <a:rPr lang="en-US" altLang="ko-KR" dirty="0">
                <a:hlinkClick r:id="rId3"/>
              </a:rPr>
              <a:t>://numpy.org/doc/stable/reference/generated/numpy.reshape.html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1476375"/>
            <a:ext cx="2495550" cy="2552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4343400"/>
            <a:ext cx="3124200" cy="2247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650" y="2624137"/>
            <a:ext cx="17907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60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9854" y="552450"/>
            <a:ext cx="7513329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24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32474</TotalTime>
  <Words>913</Words>
  <Application>Microsoft Office PowerPoint</Application>
  <PresentationFormat>와이드스크린</PresentationFormat>
  <Paragraphs>221</Paragraphs>
  <Slides>93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99" baseType="lpstr">
      <vt:lpstr>Arial Unicode MS</vt:lpstr>
      <vt:lpstr>HY중고딕</vt:lpstr>
      <vt:lpstr>JetBrains Mono</vt:lpstr>
      <vt:lpstr>맑은 고딕</vt:lpstr>
      <vt:lpstr>Arial</vt:lpstr>
      <vt:lpstr>Office 테마</vt:lpstr>
      <vt:lpstr>OpenCV 패키지 설치 File -&gt; Setting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CoLab 사용하기</vt:lpstr>
      <vt:lpstr>PowerPoint 프레젠테이션</vt:lpstr>
      <vt:lpstr>PowerPoint 프레젠테이션</vt:lpstr>
      <vt:lpstr>이미지 크기 및 픽셀 확인</vt:lpstr>
      <vt:lpstr>픽셀 값 변경하기</vt:lpstr>
      <vt:lpstr>픽셀 값 변경하기 – 개별 픽셀 값 직접 바꾸기 </vt:lpstr>
      <vt:lpstr>PowerPoint 프레젠테이션</vt:lpstr>
      <vt:lpstr>ROI 추출 - PyCham </vt:lpstr>
      <vt:lpstr>CoLab 사용하기</vt:lpstr>
      <vt:lpstr>PowerPoint 프레젠테이션</vt:lpstr>
      <vt:lpstr>ROI 추출 - CoLab</vt:lpstr>
      <vt:lpstr>픽셀 값 변경 </vt:lpstr>
      <vt:lpstr>이미지 크기 조절 </vt:lpstr>
      <vt:lpstr>interpolation(보간)</vt:lpstr>
      <vt:lpstr>cv에서 사용되는 보간 </vt:lpstr>
      <vt:lpstr>PowerPoint 프레젠테이션</vt:lpstr>
      <vt:lpstr>PowerPoint 프레젠테이션</vt:lpstr>
      <vt:lpstr>이미지 확대 CoLab</vt:lpstr>
      <vt:lpstr>위치 변경 – Affine Transform </vt:lpstr>
      <vt:lpstr>PowerPoint 프레젠테이션</vt:lpstr>
      <vt:lpstr>PowerPoint 프레젠테이션</vt:lpstr>
      <vt:lpstr>PowerPoint 프레젠테이션</vt:lpstr>
      <vt:lpstr>이미지 회전</vt:lpstr>
      <vt:lpstr>PowerPoint 프레젠테이션</vt:lpstr>
      <vt:lpstr>PowerPoint 프레젠테이션</vt:lpstr>
      <vt:lpstr>Image Addition</vt:lpstr>
      <vt:lpstr>Image Subtraction</vt:lpstr>
      <vt:lpstr>이미지 합치기</vt:lpstr>
      <vt:lpstr>PowerPoint 프레젠테이션</vt:lpstr>
      <vt:lpstr>PowerPoint 프레젠테이션</vt:lpstr>
      <vt:lpstr>PowerPoint 프레젠테이션</vt:lpstr>
      <vt:lpstr>IMG Diff 차 영상 </vt:lpstr>
      <vt:lpstr>PowerPoint 프레젠테이션</vt:lpstr>
      <vt:lpstr>enumerate </vt:lpstr>
      <vt:lpstr>PowerPoint 프레젠테이션</vt:lpstr>
      <vt:lpstr>PowerPoint 프레젠테이션</vt:lpstr>
      <vt:lpstr>Threshold를 이용한 이진화 </vt:lpstr>
      <vt:lpstr>PowerPoint 프레젠테이션</vt:lpstr>
      <vt:lpstr>PowerPoint 프레젠테이션</vt:lpstr>
      <vt:lpstr>PowerPoint 프레젠테이션</vt:lpstr>
      <vt:lpstr>PowerPoint 프레젠테이션</vt:lpstr>
      <vt:lpstr>Adaptive Thresholding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OpenCV Tracker</vt:lpstr>
      <vt:lpstr>PowerPoint 프레젠테이션</vt:lpstr>
      <vt:lpstr>선그리기 </vt:lpstr>
      <vt:lpstr>사각형 그리기</vt:lpstr>
      <vt:lpstr>원그리기</vt:lpstr>
      <vt:lpstr>다각형 그리기</vt:lpstr>
      <vt:lpstr>PowerPoint 프레젠테이션</vt:lpstr>
      <vt:lpstr>contour란?</vt:lpstr>
      <vt:lpstr>Contour 찾기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contour 응용 – 영역 크기(픽셀 수) 계산</vt:lpstr>
      <vt:lpstr>contour 응용 2: 무게중심 계산 </vt:lpstr>
      <vt:lpstr>contour 응용 </vt:lpstr>
      <vt:lpstr>실제 영상에서 컨투어 찾기</vt:lpstr>
      <vt:lpstr>PowerPoint 프레젠테이션</vt:lpstr>
      <vt:lpstr>contour 응용 : ConvexHull</vt:lpstr>
      <vt:lpstr>PowerPoint 프레젠테이션</vt:lpstr>
      <vt:lpstr>PowerPoint 프레젠테이션</vt:lpstr>
      <vt:lpstr>유사 다각형 </vt:lpstr>
      <vt:lpstr>PowerPoint 프레젠테이션</vt:lpstr>
      <vt:lpstr>Blurring</vt:lpstr>
      <vt:lpstr>PowerPoint 프레젠테이션</vt:lpstr>
      <vt:lpstr>PowerPoint 프레젠테이션</vt:lpstr>
      <vt:lpstr>k-Nearest Neighbour</vt:lpstr>
      <vt:lpstr>plot scatter </vt:lpstr>
      <vt:lpstr>PowerPoint 프레젠테이션</vt:lpstr>
      <vt:lpstr>PowerPoint 프레젠테이션</vt:lpstr>
      <vt:lpstr>PowerPoint 프레젠테이션</vt:lpstr>
      <vt:lpstr>KNN 소스코드 </vt:lpstr>
      <vt:lpstr>OCR of Hand-written Data using kNN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343</cp:revision>
  <dcterms:created xsi:type="dcterms:W3CDTF">2020-01-21T01:45:08Z</dcterms:created>
  <dcterms:modified xsi:type="dcterms:W3CDTF">2020-09-29T03:47:37Z</dcterms:modified>
</cp:coreProperties>
</file>